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99" r:id="rId6"/>
    <p:sldId id="260" r:id="rId7"/>
    <p:sldId id="262"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81" r:id="rId25"/>
    <p:sldId id="282" r:id="rId26"/>
    <p:sldId id="283" r:id="rId27"/>
    <p:sldId id="293" r:id="rId28"/>
    <p:sldId id="294" r:id="rId29"/>
    <p:sldId id="295" r:id="rId30"/>
    <p:sldId id="298" r:id="rId31"/>
    <p:sldId id="297" r:id="rId32"/>
    <p:sldId id="296" r:id="rId33"/>
    <p:sldId id="287" r:id="rId34"/>
    <p:sldId id="288" r:id="rId35"/>
    <p:sldId id="289" r:id="rId36"/>
    <p:sldId id="290" r:id="rId37"/>
    <p:sldId id="291"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4660"/>
  </p:normalViewPr>
  <p:slideViewPr>
    <p:cSldViewPr snapToGrid="0">
      <p:cViewPr varScale="1">
        <p:scale>
          <a:sx n="68" d="100"/>
          <a:sy n="68" d="100"/>
        </p:scale>
        <p:origin x="76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4"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5"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1"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grpSp>
        <p:nvGrpSpPr>
          <p:cNvPr id="70" name="Google Shape;9;p1"/>
          <p:cNvGrpSpPr/>
          <p:nvPr/>
        </p:nvGrpSpPr>
        <p:grpSpPr>
          <a:xfrm>
            <a:off x="10962131" y="226826"/>
            <a:ext cx="783336" cy="276601"/>
            <a:chOff x="0" y="0"/>
            <a:chExt cx="783335" cy="276600"/>
          </a:xfrm>
        </p:grpSpPr>
        <p:pic>
          <p:nvPicPr>
            <p:cNvPr id="68" name="Google Shape;10;p1" descr="Google Shape;10;p1"/>
            <p:cNvPicPr>
              <a:picLocks noChangeAspect="1"/>
            </p:cNvPicPr>
            <p:nvPr/>
          </p:nvPicPr>
          <p:blipFill>
            <a:blip r:embed="rId2"/>
            <a:stretch>
              <a:fillRect/>
            </a:stretch>
          </p:blipFill>
          <p:spPr>
            <a:xfrm>
              <a:off x="52142" y="24099"/>
              <a:ext cx="731193" cy="228261"/>
            </a:xfrm>
            <a:prstGeom prst="rect">
              <a:avLst/>
            </a:prstGeom>
            <a:ln w="12700" cap="flat">
              <a:noFill/>
              <a:miter lim="400000"/>
            </a:ln>
            <a:effectLst/>
          </p:spPr>
        </p:pic>
        <p:sp>
          <p:nvSpPr>
            <p:cNvPr id="69" name="Google Shape;11;p1"/>
            <p:cNvSpPr/>
            <p:nvPr/>
          </p:nvSpPr>
          <p:spPr>
            <a:xfrm flipH="1">
              <a:off x="-1" y="0"/>
              <a:ext cx="1" cy="276601"/>
            </a:xfrm>
            <a:prstGeom prst="line">
              <a:avLst/>
            </a:prstGeom>
            <a:noFill/>
            <a:ln w="9525" cap="flat">
              <a:solidFill>
                <a:srgbClr val="B7B7B7"/>
              </a:solidFill>
              <a:prstDash val="solid"/>
              <a:round/>
            </a:ln>
            <a:effectLst/>
          </p:spPr>
          <p:txBody>
            <a:bodyPr wrap="square" lIns="45719" tIns="45719" rIns="45719" bIns="45719" numCol="1" anchor="t">
              <a:noAutofit/>
            </a:bodyPr>
            <a:lstStyle/>
            <a:p>
              <a:endParaRPr/>
            </a:p>
          </p:txBody>
        </p:sp>
      </p:gr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8"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9"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0"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8"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9"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90"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oogle Shape;9;p1"/>
          <p:cNvGrpSpPr/>
          <p:nvPr/>
        </p:nvGrpSpPr>
        <p:grpSpPr>
          <a:xfrm>
            <a:off x="10962131" y="226826"/>
            <a:ext cx="783336" cy="276601"/>
            <a:chOff x="0" y="0"/>
            <a:chExt cx="783335" cy="276600"/>
          </a:xfrm>
        </p:grpSpPr>
        <p:pic>
          <p:nvPicPr>
            <p:cNvPr id="2" name="Google Shape;10;p1" descr="Google Shape;10;p1"/>
            <p:cNvPicPr>
              <a:picLocks noChangeAspect="1"/>
            </p:cNvPicPr>
            <p:nvPr/>
          </p:nvPicPr>
          <p:blipFill>
            <a:blip r:embed="rId11"/>
            <a:stretch>
              <a:fillRect/>
            </a:stretch>
          </p:blipFill>
          <p:spPr>
            <a:xfrm>
              <a:off x="52142" y="24099"/>
              <a:ext cx="731193" cy="228261"/>
            </a:xfrm>
            <a:prstGeom prst="rect">
              <a:avLst/>
            </a:prstGeom>
            <a:ln w="12700" cap="flat">
              <a:noFill/>
              <a:miter lim="400000"/>
            </a:ln>
            <a:effectLst/>
          </p:spPr>
        </p:pic>
        <p:sp>
          <p:nvSpPr>
            <p:cNvPr id="3" name="Google Shape;11;p1"/>
            <p:cNvSpPr/>
            <p:nvPr/>
          </p:nvSpPr>
          <p:spPr>
            <a:xfrm flipH="1">
              <a:off x="-1" y="0"/>
              <a:ext cx="1" cy="276601"/>
            </a:xfrm>
            <a:prstGeom prst="line">
              <a:avLst/>
            </a:prstGeom>
            <a:noFill/>
            <a:ln w="9525" cap="flat">
              <a:solidFill>
                <a:srgbClr val="B7B7B7"/>
              </a:solidFill>
              <a:prstDash val="solid"/>
              <a:round/>
            </a:ln>
            <a:effectLst/>
          </p:spPr>
          <p:txBody>
            <a:bodyPr wrap="square" lIns="45719" tIns="45719" rIns="45719" bIns="45719" numCol="1" anchor="t">
              <a:noAutofit/>
            </a:bodyPr>
            <a:lstStyle/>
            <a:p>
              <a:endParaRPr/>
            </a:p>
          </p:txBody>
        </p:sp>
      </p:grpSp>
      <p:sp>
        <p:nvSpPr>
          <p:cNvPr id="5"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6"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1080144" y="6406785"/>
            <a:ext cx="273657" cy="264255"/>
          </a:xfrm>
          <a:prstGeom prst="rect">
            <a:avLst/>
          </a:prstGeom>
          <a:ln w="12700">
            <a:miter lim="400000"/>
          </a:ln>
        </p:spPr>
        <p:txBody>
          <a:bodyPr wrap="none" lIns="45719" rIns="45719" anchor="ctr">
            <a:spAutoFit/>
          </a:bodyPr>
          <a:lstStyle>
            <a:lvl1pPr algn="r">
              <a:defRPr sz="1200">
                <a:solidFill>
                  <a:srgbClr val="888888"/>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hyperlink" Target="https://arxiv.org/pdf/1905.12502.pdf"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istill.pub/2020/growing-ca/"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hyperlink" Target="https://distill.pub/2020/selforg/mnis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direct.com/topics/computerscience/cellularautomata" TargetMode="External"/><Relationship Id="rId2" Type="http://schemas.openxmlformats.org/officeDocument/2006/relationships/hyperlink" Target="https://distill.pub/2020/growing-ca/" TargetMode="External"/><Relationship Id="rId1" Type="http://schemas.openxmlformats.org/officeDocument/2006/relationships/slideLayout" Target="../slideLayouts/slideLayout7.xml"/><Relationship Id="rId5" Type="http://schemas.openxmlformats.org/officeDocument/2006/relationships/hyperlink" Target="https://erikbern.com/2016/01/21/analyzing-50k-fonts-using-deep-neural" TargetMode="External"/><Relationship Id="rId4" Type="http://schemas.openxmlformats.org/officeDocument/2006/relationships/hyperlink" Target="https://arxiv.org/pdf/1905.12502.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erikbern.com/2016/01/21/analyzing-50k-fonts-" TargetMode="External"/><Relationship Id="rId2" Type="http://schemas.openxmlformats.org/officeDocument/2006/relationships/hyperlink" Target="https://erikbern.com/2016/01/21/analyzing-"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1"/>
          <p:cNvSpPr txBox="1"/>
          <p:nvPr/>
        </p:nvSpPr>
        <p:spPr>
          <a:xfrm>
            <a:off x="2141219" y="1419859"/>
            <a:ext cx="7833360" cy="1094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a:latin typeface="Trebuchet MS"/>
                <a:ea typeface="Trebuchet MS"/>
                <a:cs typeface="Trebuchet MS"/>
                <a:sym typeface="Trebuchet MS"/>
              </a:defRPr>
            </a:pPr>
            <a:r>
              <a:rPr dirty="0"/>
              <a:t>UE17CS490A – Capstone Project Phase – 1</a:t>
            </a:r>
            <a:endParaRPr dirty="0">
              <a:latin typeface="Arial"/>
              <a:ea typeface="Arial"/>
              <a:cs typeface="Arial"/>
              <a:sym typeface="Arial"/>
            </a:endParaRPr>
          </a:p>
          <a:p>
            <a:pPr algn="ctr">
              <a:defRPr sz="4000">
                <a:latin typeface="Trebuchet MS"/>
                <a:ea typeface="Trebuchet MS"/>
                <a:cs typeface="Trebuchet MS"/>
                <a:sym typeface="Trebuchet MS"/>
              </a:defRPr>
            </a:pPr>
            <a:r>
              <a:rPr dirty="0"/>
              <a:t> </a:t>
            </a:r>
            <a:r>
              <a:rPr sz="3600" dirty="0">
                <a:solidFill>
                  <a:srgbClr val="FF0000"/>
                </a:solidFill>
              </a:rPr>
              <a:t>End Semester Assessment</a:t>
            </a:r>
          </a:p>
        </p:txBody>
      </p:sp>
      <p:sp>
        <p:nvSpPr>
          <p:cNvPr id="101" name="Google Shape;26;p3"/>
          <p:cNvSpPr txBox="1"/>
          <p:nvPr/>
        </p:nvSpPr>
        <p:spPr>
          <a:xfrm>
            <a:off x="2141219" y="3232053"/>
            <a:ext cx="8366751" cy="193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defRPr sz="2400">
                <a:solidFill>
                  <a:srgbClr val="0033CC"/>
                </a:solidFill>
                <a:latin typeface="Trebuchet MS"/>
                <a:ea typeface="Trebuchet MS"/>
                <a:cs typeface="Trebuchet MS"/>
                <a:sym typeface="Trebuchet MS"/>
              </a:defRPr>
            </a:pPr>
            <a:r>
              <a:rPr dirty="0"/>
              <a:t>Project Title</a:t>
            </a:r>
            <a:r>
              <a:rPr lang="en-US" dirty="0"/>
              <a:t>   :</a:t>
            </a:r>
            <a:r>
              <a:rPr dirty="0"/>
              <a:t> Style Consistent Kannada Font Generation</a:t>
            </a:r>
          </a:p>
          <a:p>
            <a:pPr>
              <a:defRPr sz="2400">
                <a:solidFill>
                  <a:srgbClr val="0033CC"/>
                </a:solidFill>
                <a:latin typeface="Trebuchet MS"/>
                <a:ea typeface="Trebuchet MS"/>
                <a:cs typeface="Trebuchet MS"/>
                <a:sym typeface="Trebuchet MS"/>
              </a:defRPr>
            </a:pPr>
            <a:r>
              <a:rPr dirty="0"/>
              <a:t>Project ID</a:t>
            </a:r>
            <a:r>
              <a:rPr lang="en-US" dirty="0"/>
              <a:t>       :</a:t>
            </a:r>
            <a:r>
              <a:rPr dirty="0"/>
              <a:t> PW21KS04</a:t>
            </a:r>
          </a:p>
          <a:p>
            <a:pPr>
              <a:defRPr sz="2400">
                <a:solidFill>
                  <a:srgbClr val="0033CC"/>
                </a:solidFill>
                <a:latin typeface="Trebuchet MS"/>
                <a:ea typeface="Trebuchet MS"/>
                <a:cs typeface="Trebuchet MS"/>
                <a:sym typeface="Trebuchet MS"/>
              </a:defRPr>
            </a:pPr>
            <a:r>
              <a:rPr dirty="0"/>
              <a:t>Project Guide</a:t>
            </a:r>
            <a:r>
              <a:rPr lang="en-US" dirty="0"/>
              <a:t> : </a:t>
            </a:r>
            <a:r>
              <a:rPr dirty="0"/>
              <a:t>Prof. K S Srinivas </a:t>
            </a:r>
          </a:p>
          <a:p>
            <a:pPr>
              <a:defRPr sz="2400">
                <a:solidFill>
                  <a:srgbClr val="0033CC"/>
                </a:solidFill>
                <a:latin typeface="Trebuchet MS"/>
                <a:ea typeface="Trebuchet MS"/>
                <a:cs typeface="Trebuchet MS"/>
                <a:sym typeface="Trebuchet MS"/>
              </a:defRPr>
            </a:pPr>
            <a:r>
              <a:rPr dirty="0"/>
              <a:t>Project Team  :</a:t>
            </a:r>
            <a:r>
              <a:rPr lang="en-US" dirty="0"/>
              <a:t> ~</a:t>
            </a:r>
            <a:r>
              <a:rPr lang="pt-BR" dirty="0"/>
              <a:t>Saahil B Jain - PES1201700241</a:t>
            </a:r>
          </a:p>
          <a:p>
            <a:pPr>
              <a:defRPr sz="2400">
                <a:solidFill>
                  <a:srgbClr val="0033CC"/>
                </a:solidFill>
                <a:latin typeface="Trebuchet MS"/>
                <a:ea typeface="Trebuchet MS"/>
                <a:cs typeface="Trebuchet MS"/>
                <a:sym typeface="Trebuchet MS"/>
              </a:defRPr>
            </a:pPr>
            <a:r>
              <a:rPr lang="pt-BR" dirty="0"/>
              <a:t>		    ~Jeevana R Hegde - PES1201700633</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36"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pic>
        <p:nvPicPr>
          <p:cNvPr id="137" name="Picture 2" descr="Picture 2"/>
          <p:cNvPicPr>
            <a:picLocks noChangeAspect="1"/>
          </p:cNvPicPr>
          <p:nvPr/>
        </p:nvPicPr>
        <p:blipFill>
          <a:blip r:embed="rId2"/>
          <a:stretch>
            <a:fillRect/>
          </a:stretch>
        </p:blipFill>
        <p:spPr>
          <a:xfrm>
            <a:off x="3732627" y="1790785"/>
            <a:ext cx="4726746" cy="438216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40"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pic>
        <p:nvPicPr>
          <p:cNvPr id="141" name="deepfonts" descr="deepfonts"/>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3528133" y="1671744"/>
            <a:ext cx="5135734" cy="513573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16" fill="hold"/>
                                        <p:tgtEl>
                                          <p:spTgt spid="141"/>
                                        </p:tgtEl>
                                      </p:cBhvr>
                                    </p:cmd>
                                  </p:childTnLst>
                                </p:cTn>
                              </p:par>
                            </p:childTnLst>
                          </p:cTn>
                        </p:par>
                        <p:par>
                          <p:cTn id="7" fill="hold">
                            <p:stCondLst>
                              <p:cond delay="13616"/>
                            </p:stCondLst>
                            <p:childTnLst>
                              <p:par>
                                <p:cTn id="8" presetID="3" presetClass="mediacall" presetSubtype="0" fill="hold" nodeType="afterEffect">
                                  <p:stCondLst>
                                    <p:cond delay="0"/>
                                  </p:stCondLst>
                                  <p:childTnLst>
                                    <p:cmd type="call" cmd="stop">
                                      <p:cBhvr>
                                        <p:cTn id="9" dur="1000" fill="hold"/>
                                        <p:tgtEl>
                                          <p:spTgt spid="1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41"/>
                </p:tgtEl>
              </p:cMediaNode>
            </p:video>
            <p:seq concurrent="1" prevAc="none" nextAc="seek">
              <p:cTn id="11" restart="whenNotActive" fill="hold" evtFilter="cancelBubble" nodeType="interactiveSeq">
                <p:stCondLst>
                  <p:cond evt="onClick" delay="0">
                    <p:tgtEl>
                      <p:spTgt spid="14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41"/>
                                        </p:tgtEl>
                                      </p:cBhvr>
                                    </p:cmd>
                                  </p:childTnLst>
                                </p:cTn>
                              </p:par>
                            </p:childTnLst>
                          </p:cTn>
                        </p:par>
                      </p:childTnLst>
                    </p:cTn>
                  </p:par>
                </p:childTnLst>
              </p:cTn>
              <p:nextCondLst>
                <p:cond evt="onClick" delay="0">
                  <p:tgtEl>
                    <p:spTgt spid="14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44"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145" name="Rectangle 1"/>
          <p:cNvSpPr txBox="1"/>
          <p:nvPr/>
        </p:nvSpPr>
        <p:spPr>
          <a:xfrm>
            <a:off x="1676807" y="4111583"/>
            <a:ext cx="8264771" cy="222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b="1">
                <a:solidFill>
                  <a:srgbClr val="0000FF"/>
                </a:solidFill>
                <a:latin typeface="Trebuchet MS"/>
                <a:ea typeface="Trebuchet MS"/>
                <a:cs typeface="Trebuchet MS"/>
                <a:sym typeface="Trebuchet MS"/>
              </a:defRPr>
            </a:pPr>
            <a:r>
              <a:t>Summary:</a:t>
            </a:r>
            <a:endParaRPr>
              <a:latin typeface="Arial"/>
              <a:ea typeface="Arial"/>
              <a:cs typeface="Arial"/>
              <a:sym typeface="Arial"/>
            </a:endParaRPr>
          </a:p>
          <a:p>
            <a:pPr>
              <a:defRPr sz="2400">
                <a:solidFill>
                  <a:srgbClr val="0000FF"/>
                </a:solidFill>
                <a:latin typeface="Trebuchet MS"/>
                <a:ea typeface="Trebuchet MS"/>
                <a:cs typeface="Trebuchet MS"/>
                <a:sym typeface="Trebuchet MS"/>
              </a:defRPr>
            </a:pPr>
            <a:r>
              <a:t>This is a paper that successfully developed a model for style-consistent font generation for English. It is based on deep convolution generative adversarial networks (GANs). </a:t>
            </a:r>
          </a:p>
          <a:p>
            <a:pPr>
              <a:defRPr sz="2400">
                <a:solidFill>
                  <a:srgbClr val="0000FF"/>
                </a:solidFill>
                <a:latin typeface="Trebuchet MS"/>
                <a:ea typeface="Trebuchet MS"/>
                <a:cs typeface="Trebuchet MS"/>
                <a:sym typeface="Trebuchet MS"/>
              </a:defRPr>
            </a:pPr>
            <a:r>
              <a:t>The data requirement is about 6561 different fonts. </a:t>
            </a:r>
            <a:endParaRPr>
              <a:latin typeface="Arial"/>
              <a:ea typeface="Arial"/>
              <a:cs typeface="Arial"/>
              <a:sym typeface="Arial"/>
            </a:endParaRPr>
          </a:p>
          <a:p>
            <a:pPr>
              <a:defRPr sz="2400">
                <a:solidFill>
                  <a:srgbClr val="0000FF"/>
                </a:solidFill>
                <a:latin typeface="Trebuchet MS"/>
                <a:ea typeface="Trebuchet MS"/>
                <a:cs typeface="Trebuchet MS"/>
                <a:sym typeface="Trebuchet MS"/>
              </a:defRPr>
            </a:pPr>
            <a:r>
              <a:t>This paper provides a significant benchmark to our project.</a:t>
            </a:r>
          </a:p>
        </p:txBody>
      </p:sp>
      <p:sp>
        <p:nvSpPr>
          <p:cNvPr id="146" name="Rectangle 2"/>
          <p:cNvSpPr txBox="1"/>
          <p:nvPr/>
        </p:nvSpPr>
        <p:spPr>
          <a:xfrm>
            <a:off x="1371013" y="1785428"/>
            <a:ext cx="9449974" cy="2215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336699">
              <a:defRPr sz="2300" b="1">
                <a:latin typeface="Trebuchet MS"/>
                <a:ea typeface="Trebuchet MS"/>
                <a:cs typeface="Trebuchet MS"/>
                <a:sym typeface="Trebuchet MS"/>
              </a:defRPr>
            </a:pPr>
            <a:r>
              <a:rPr dirty="0"/>
              <a:t>Research paper</a:t>
            </a:r>
            <a:endParaRPr dirty="0">
              <a:latin typeface="Arial"/>
              <a:ea typeface="Arial"/>
              <a:cs typeface="Arial"/>
              <a:sym typeface="Arial"/>
            </a:endParaRPr>
          </a:p>
          <a:p>
            <a:pPr indent="323999">
              <a:defRPr sz="2300">
                <a:latin typeface="Trebuchet MS"/>
                <a:ea typeface="Trebuchet MS"/>
                <a:cs typeface="Trebuchet MS"/>
                <a:sym typeface="Trebuchet MS"/>
              </a:defRPr>
            </a:pPr>
            <a:r>
              <a:rPr dirty="0"/>
              <a:t>[2] 	Hideaki </a:t>
            </a:r>
            <a:r>
              <a:rPr dirty="0" err="1"/>
              <a:t>Hayashia</a:t>
            </a:r>
            <a:r>
              <a:rPr dirty="0"/>
              <a:t>, </a:t>
            </a:r>
            <a:r>
              <a:rPr dirty="0" err="1"/>
              <a:t>Kohtaro</a:t>
            </a:r>
            <a:r>
              <a:rPr dirty="0"/>
              <a:t> </a:t>
            </a:r>
            <a:r>
              <a:rPr dirty="0" err="1"/>
              <a:t>Abea</a:t>
            </a:r>
            <a:r>
              <a:rPr dirty="0"/>
              <a:t>, Seiichi </a:t>
            </a:r>
            <a:r>
              <a:rPr dirty="0" err="1"/>
              <a:t>Uchidaa</a:t>
            </a:r>
            <a:r>
              <a:rPr dirty="0"/>
              <a:t>, 	</a:t>
            </a:r>
            <a:r>
              <a:rPr dirty="0" err="1"/>
              <a:t>GlyphGAN</a:t>
            </a:r>
            <a:r>
              <a:rPr dirty="0"/>
              <a:t>, </a:t>
            </a:r>
            <a:r>
              <a:rPr i="1" dirty="0"/>
              <a:t>Department of Advanced Information Technology</a:t>
            </a:r>
            <a:r>
              <a:rPr dirty="0"/>
              <a:t>, </a:t>
            </a:r>
            <a:r>
              <a:rPr lang="en-US" dirty="0"/>
              <a:t>	</a:t>
            </a:r>
            <a:r>
              <a:rPr dirty="0"/>
              <a:t>May 30, 2019.</a:t>
            </a:r>
          </a:p>
          <a:p>
            <a:pPr indent="323999">
              <a:defRPr sz="2300">
                <a:latin typeface="Trebuchet MS"/>
                <a:ea typeface="Trebuchet MS"/>
                <a:cs typeface="Trebuchet MS"/>
                <a:sym typeface="Trebuchet MS"/>
              </a:defRPr>
            </a:pPr>
            <a:r>
              <a:rPr lang="en-US" dirty="0"/>
              <a:t>	</a:t>
            </a:r>
            <a:r>
              <a:rPr dirty="0"/>
              <a:t>Available:</a:t>
            </a:r>
            <a:r>
              <a:rPr dirty="0">
                <a:latin typeface="Arial"/>
                <a:ea typeface="Arial"/>
                <a:cs typeface="Arial"/>
                <a:sym typeface="Arial"/>
              </a:rPr>
              <a:t> </a:t>
            </a:r>
            <a:r>
              <a:rPr u="sng" dirty="0">
                <a:solidFill>
                  <a:srgbClr val="0000FF"/>
                </a:solidFill>
                <a:uFill>
                  <a:solidFill>
                    <a:srgbClr val="0000FF"/>
                  </a:solidFill>
                </a:uFill>
                <a:hlinkClick r:id="rId2"/>
              </a:rPr>
              <a:t>https://arxiv.org/pdf/1905.12502.pdf</a:t>
            </a:r>
            <a:r>
              <a:rPr dirty="0"/>
              <a:t> [Accessed Sep. </a:t>
            </a:r>
            <a:r>
              <a:rPr lang="en-US" dirty="0"/>
              <a:t>	</a:t>
            </a:r>
            <a:r>
              <a:rPr dirty="0"/>
              <a:t>04, 2020]</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49"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150" name="Rectangle 1"/>
          <p:cNvSpPr txBox="1"/>
          <p:nvPr/>
        </p:nvSpPr>
        <p:spPr>
          <a:xfrm>
            <a:off x="2322341" y="1884052"/>
            <a:ext cx="7547318" cy="4015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latin typeface="Arial"/>
                <a:ea typeface="Arial"/>
                <a:cs typeface="Arial"/>
                <a:sym typeface="Arial"/>
              </a:defRPr>
            </a:pPr>
            <a:endParaRPr/>
          </a:p>
          <a:p>
            <a:pPr>
              <a:defRPr sz="2400" b="1">
                <a:solidFill>
                  <a:srgbClr val="0000FF"/>
                </a:solidFill>
                <a:latin typeface="Trebuchet MS"/>
                <a:ea typeface="Trebuchet MS"/>
                <a:cs typeface="Trebuchet MS"/>
                <a:sym typeface="Trebuchet MS"/>
              </a:defRPr>
            </a:pPr>
            <a:r>
              <a:t>Strengths:</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Better </a:t>
            </a:r>
            <a:r>
              <a:rPr i="1"/>
              <a:t>legibility</a:t>
            </a:r>
            <a:r>
              <a:t> compared to deep-fonts.</a:t>
            </a:r>
            <a:endParaRPr>
              <a:latin typeface="Arial"/>
              <a:ea typeface="Arial"/>
              <a:cs typeface="Arial"/>
              <a:sym typeface="Arial"/>
            </a:endParaRPr>
          </a:p>
          <a:p>
            <a:pPr marL="457200" indent="-457200">
              <a:buSzPct val="100000"/>
              <a:buAutoNum type="arabicPeriod"/>
              <a:defRPr sz="2400" i="1">
                <a:solidFill>
                  <a:srgbClr val="0000FF"/>
                </a:solidFill>
                <a:latin typeface="Trebuchet MS"/>
                <a:ea typeface="Trebuchet MS"/>
                <a:cs typeface="Trebuchet MS"/>
                <a:sym typeface="Trebuchet MS"/>
              </a:defRPr>
            </a:pPr>
            <a:r>
              <a:t>Style consistency </a:t>
            </a:r>
            <a:r>
              <a:rPr i="0"/>
              <a:t>is the same.</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More </a:t>
            </a:r>
            <a:r>
              <a:rPr i="1"/>
              <a:t>diversity</a:t>
            </a:r>
            <a:r>
              <a:t> in available in the fonts compared to deep-fonts.    </a:t>
            </a:r>
            <a:endParaRPr>
              <a:latin typeface="Arial"/>
              <a:ea typeface="Arial"/>
              <a:cs typeface="Arial"/>
              <a:sym typeface="Arial"/>
            </a:endParaRPr>
          </a:p>
          <a:p>
            <a:pPr>
              <a:defRPr>
                <a:solidFill>
                  <a:srgbClr val="222222"/>
                </a:solidFill>
                <a:latin typeface="Helvetica Neue"/>
                <a:ea typeface="Helvetica Neue"/>
                <a:cs typeface="Helvetica Neue"/>
                <a:sym typeface="Helvetica Neue"/>
              </a:defRPr>
            </a:pPr>
            <a:br>
              <a:rPr>
                <a:latin typeface="Arial"/>
                <a:ea typeface="Arial"/>
                <a:cs typeface="Arial"/>
                <a:sym typeface="Arial"/>
              </a:rPr>
            </a:br>
            <a:endParaRPr sz="1600">
              <a:latin typeface="Arial"/>
              <a:ea typeface="Arial"/>
              <a:cs typeface="Arial"/>
              <a:sym typeface="Arial"/>
            </a:endParaRPr>
          </a:p>
          <a:p>
            <a:pPr>
              <a:defRPr sz="2400" b="1">
                <a:solidFill>
                  <a:srgbClr val="0000FF"/>
                </a:solidFill>
                <a:latin typeface="Trebuchet MS"/>
                <a:ea typeface="Trebuchet MS"/>
                <a:cs typeface="Trebuchet MS"/>
                <a:sym typeface="Trebuchet MS"/>
              </a:defRPr>
            </a:pPr>
            <a:r>
              <a:t>Weaknesses:</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High data dependency is present, which is unavailable for Indian languages like Kannada.</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The concept of style transfer is not present.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2" descr="Picture 2"/>
          <p:cNvPicPr>
            <a:picLocks noChangeAspect="1"/>
          </p:cNvPicPr>
          <p:nvPr/>
        </p:nvPicPr>
        <p:blipFill>
          <a:blip r:embed="rId2"/>
          <a:stretch>
            <a:fillRect/>
          </a:stretch>
        </p:blipFill>
        <p:spPr>
          <a:xfrm>
            <a:off x="2806501" y="160386"/>
            <a:ext cx="6578998" cy="653722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55"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graphicFrame>
        <p:nvGraphicFramePr>
          <p:cNvPr id="156" name="Table 8"/>
          <p:cNvGraphicFramePr/>
          <p:nvPr/>
        </p:nvGraphicFramePr>
        <p:xfrm>
          <a:off x="1950719" y="2186122"/>
          <a:ext cx="8290562" cy="1565954"/>
        </p:xfrm>
        <a:graphic>
          <a:graphicData uri="http://schemas.openxmlformats.org/drawingml/2006/table">
            <a:tbl>
              <a:tblPr firstRow="1" bandRow="1">
                <a:tableStyleId>{4C3C2611-4C71-4FC5-86AE-919BDF0F9419}</a:tableStyleId>
              </a:tblPr>
              <a:tblGrid>
                <a:gridCol w="2344618">
                  <a:extLst>
                    <a:ext uri="{9D8B030D-6E8A-4147-A177-3AD203B41FA5}">
                      <a16:colId xmlns:a16="http://schemas.microsoft.com/office/drawing/2014/main" val="20000"/>
                    </a:ext>
                  </a:extLst>
                </a:gridCol>
                <a:gridCol w="3123028">
                  <a:extLst>
                    <a:ext uri="{9D8B030D-6E8A-4147-A177-3AD203B41FA5}">
                      <a16:colId xmlns:a16="http://schemas.microsoft.com/office/drawing/2014/main" val="20001"/>
                    </a:ext>
                  </a:extLst>
                </a:gridCol>
                <a:gridCol w="2822916">
                  <a:extLst>
                    <a:ext uri="{9D8B030D-6E8A-4147-A177-3AD203B41FA5}">
                      <a16:colId xmlns:a16="http://schemas.microsoft.com/office/drawing/2014/main" val="20002"/>
                    </a:ext>
                  </a:extLst>
                </a:gridCol>
              </a:tblGrid>
              <a:tr h="651554">
                <a:tc>
                  <a:txBody>
                    <a:bodyPr/>
                    <a:lstStyle/>
                    <a:p>
                      <a:pPr algn="ctr">
                        <a:defRPr sz="1800" b="0">
                          <a:solidFill>
                            <a:srgbClr val="000000"/>
                          </a:solidFill>
                        </a:defRPr>
                      </a:pPr>
                      <a:r>
                        <a:rPr sz="2400" b="1">
                          <a:sym typeface="Calibri"/>
                        </a:rPr>
                        <a:t>Method</a:t>
                      </a:r>
                    </a:p>
                  </a:txBody>
                  <a:tcPr marL="45720" marR="45720" horzOverflow="overflow">
                    <a:solidFill>
                      <a:srgbClr val="BBE0E3"/>
                    </a:solidFill>
                  </a:tcPr>
                </a:tc>
                <a:tc>
                  <a:txBody>
                    <a:bodyPr/>
                    <a:lstStyle/>
                    <a:p>
                      <a:pPr algn="ctr">
                        <a:defRPr sz="1800" b="0">
                          <a:solidFill>
                            <a:srgbClr val="000000"/>
                          </a:solidFill>
                        </a:defRPr>
                      </a:pPr>
                      <a:r>
                        <a:rPr sz="2400" b="1">
                          <a:sym typeface="Calibri"/>
                        </a:rPr>
                        <a:t>Deep fonts</a:t>
                      </a:r>
                    </a:p>
                  </a:txBody>
                  <a:tcPr marL="45720" marR="45720" horzOverflow="overflow">
                    <a:solidFill>
                      <a:srgbClr val="BBE0E3"/>
                    </a:solidFill>
                  </a:tcPr>
                </a:tc>
                <a:tc>
                  <a:txBody>
                    <a:bodyPr/>
                    <a:lstStyle/>
                    <a:p>
                      <a:pPr algn="ctr">
                        <a:defRPr sz="2400">
                          <a:solidFill>
                            <a:srgbClr val="000000"/>
                          </a:solidFill>
                          <a:sym typeface="Calibri"/>
                        </a:defRPr>
                      </a:pPr>
                      <a:r>
                        <a:t>GlyphGAN</a:t>
                      </a:r>
                    </a:p>
                  </a:txBody>
                  <a:tcPr marL="45720" marR="45720" horzOverflow="overflow">
                    <a:solidFill>
                      <a:srgbClr val="BBE0E3"/>
                    </a:solidFill>
                  </a:tcPr>
                </a:tc>
                <a:extLst>
                  <a:ext uri="{0D108BD9-81ED-4DB2-BD59-A6C34878D82A}">
                    <a16:rowId xmlns:a16="http://schemas.microsoft.com/office/drawing/2014/main" val="10000"/>
                  </a:ext>
                </a:extLst>
              </a:tr>
              <a:tr h="269609">
                <a:tc>
                  <a:txBody>
                    <a:bodyPr/>
                    <a:lstStyle/>
                    <a:p>
                      <a:pPr algn="ctr">
                        <a:defRPr sz="1800"/>
                      </a:pPr>
                      <a:r>
                        <a:rPr sz="2400" b="1">
                          <a:sym typeface="Calibri"/>
                        </a:rPr>
                        <a:t>Goal</a:t>
                      </a:r>
                    </a:p>
                  </a:txBody>
                  <a:tcPr marL="45720" marR="45720" horzOverflow="overflow">
                    <a:solidFill>
                      <a:srgbClr val="E7F3F4"/>
                    </a:solidFill>
                  </a:tcPr>
                </a:tc>
                <a:tc>
                  <a:txBody>
                    <a:bodyPr/>
                    <a:lstStyle/>
                    <a:p>
                      <a:pPr algn="ctr">
                        <a:defRPr sz="1800"/>
                      </a:pPr>
                      <a:r>
                        <a:rPr sz="2400" i="1">
                          <a:sym typeface="Calibri"/>
                        </a:rPr>
                        <a:t>New font generation</a:t>
                      </a:r>
                    </a:p>
                  </a:txBody>
                  <a:tcPr marL="45720" marR="45720" horzOverflow="overflow">
                    <a:solidFill>
                      <a:srgbClr val="E7F3F4"/>
                    </a:solidFill>
                  </a:tcPr>
                </a:tc>
                <a:tc>
                  <a:txBody>
                    <a:bodyPr/>
                    <a:lstStyle/>
                    <a:p>
                      <a:pPr algn="ctr">
                        <a:defRPr sz="1800"/>
                      </a:pPr>
                      <a:r>
                        <a:rPr sz="2400" i="1">
                          <a:sym typeface="Calibri"/>
                        </a:rPr>
                        <a:t>New font generation</a:t>
                      </a:r>
                    </a:p>
                  </a:txBody>
                  <a:tcPr marL="45720" marR="45720" horzOverflow="overflow">
                    <a:solidFill>
                      <a:srgbClr val="E7F3F4"/>
                    </a:solidFill>
                  </a:tcPr>
                </a:tc>
                <a:extLst>
                  <a:ext uri="{0D108BD9-81ED-4DB2-BD59-A6C34878D82A}">
                    <a16:rowId xmlns:a16="http://schemas.microsoft.com/office/drawing/2014/main" val="10001"/>
                  </a:ext>
                </a:extLst>
              </a:tr>
              <a:tr h="269609">
                <a:tc>
                  <a:txBody>
                    <a:bodyPr/>
                    <a:lstStyle/>
                    <a:p>
                      <a:pPr>
                        <a:defRPr sz="1800"/>
                      </a:pPr>
                      <a:r>
                        <a:rPr sz="2400" b="1">
                          <a:sym typeface="Calibri"/>
                        </a:rPr>
                        <a:t>Style consistency</a:t>
                      </a:r>
                    </a:p>
                  </a:txBody>
                  <a:tcPr marL="45720" marR="45720" horzOverflow="overflow">
                    <a:solidFill>
                      <a:srgbClr val="F3F9FA"/>
                    </a:solidFill>
                  </a:tcPr>
                </a:tc>
                <a:tc>
                  <a:txBody>
                    <a:bodyPr/>
                    <a:lstStyle/>
                    <a:p>
                      <a:pPr algn="ctr">
                        <a:defRPr sz="1800"/>
                      </a:pPr>
                      <a:r>
                        <a:rPr sz="2400" i="1">
                          <a:sym typeface="Calibri"/>
                        </a:rPr>
                        <a:t>0.47</a:t>
                      </a:r>
                    </a:p>
                  </a:txBody>
                  <a:tcPr marL="45720" marR="45720" horzOverflow="overflow">
                    <a:solidFill>
                      <a:srgbClr val="F3F9FA"/>
                    </a:solidFill>
                  </a:tcPr>
                </a:tc>
                <a:tc>
                  <a:txBody>
                    <a:bodyPr/>
                    <a:lstStyle/>
                    <a:p>
                      <a:pPr algn="ctr">
                        <a:defRPr sz="1800"/>
                      </a:pPr>
                      <a:r>
                        <a:rPr sz="2400" i="1">
                          <a:sym typeface="Calibri"/>
                        </a:rPr>
                        <a:t>0.47</a:t>
                      </a:r>
                    </a:p>
                  </a:txBody>
                  <a:tcPr marL="45720" marR="45720" horzOverflow="overflow">
                    <a:solidFill>
                      <a:srgbClr val="F3F9FA"/>
                    </a:solidFill>
                  </a:tcPr>
                </a:tc>
                <a:extLst>
                  <a:ext uri="{0D108BD9-81ED-4DB2-BD59-A6C34878D82A}">
                    <a16:rowId xmlns:a16="http://schemas.microsoft.com/office/drawing/2014/main" val="10002"/>
                  </a:ext>
                </a:extLst>
              </a:tr>
            </a:tbl>
          </a:graphicData>
        </a:graphic>
      </p:graphicFrame>
      <p:sp>
        <p:nvSpPr>
          <p:cNvPr id="157" name="TextBox 5"/>
          <p:cNvSpPr txBox="1"/>
          <p:nvPr/>
        </p:nvSpPr>
        <p:spPr>
          <a:xfrm>
            <a:off x="1950719" y="1715041"/>
            <a:ext cx="3301220" cy="447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b="1">
                <a:solidFill>
                  <a:srgbClr val="0000FF"/>
                </a:solidFill>
                <a:latin typeface="Trebuchet MS"/>
                <a:ea typeface="Trebuchet MS"/>
                <a:cs typeface="Trebuchet MS"/>
                <a:sym typeface="Trebuchet MS"/>
              </a:defRPr>
            </a:lvl1pPr>
          </a:lstStyle>
          <a:p>
            <a:r>
              <a:t>Similarities:</a:t>
            </a:r>
          </a:p>
        </p:txBody>
      </p:sp>
      <p:sp>
        <p:nvSpPr>
          <p:cNvPr id="158" name="TextBox 6"/>
          <p:cNvSpPr txBox="1"/>
          <p:nvPr/>
        </p:nvSpPr>
        <p:spPr>
          <a:xfrm>
            <a:off x="1950719" y="4015875"/>
            <a:ext cx="3301220" cy="447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b="1">
                <a:solidFill>
                  <a:srgbClr val="0000FF"/>
                </a:solidFill>
                <a:latin typeface="Trebuchet MS"/>
                <a:ea typeface="Trebuchet MS"/>
                <a:cs typeface="Trebuchet MS"/>
                <a:sym typeface="Trebuchet MS"/>
              </a:defRPr>
            </a:lvl1pPr>
          </a:lstStyle>
          <a:p>
            <a:r>
              <a:t>Differences:</a:t>
            </a:r>
          </a:p>
        </p:txBody>
      </p:sp>
      <p:graphicFrame>
        <p:nvGraphicFramePr>
          <p:cNvPr id="159" name="Table 8"/>
          <p:cNvGraphicFramePr/>
          <p:nvPr/>
        </p:nvGraphicFramePr>
        <p:xfrm>
          <a:off x="1950718" y="4427063"/>
          <a:ext cx="8290561" cy="2023154"/>
        </p:xfrm>
        <a:graphic>
          <a:graphicData uri="http://schemas.openxmlformats.org/drawingml/2006/table">
            <a:tbl>
              <a:tblPr firstRow="1" bandRow="1">
                <a:tableStyleId>{4C3C2611-4C71-4FC5-86AE-919BDF0F9419}</a:tableStyleId>
              </a:tblPr>
              <a:tblGrid>
                <a:gridCol w="2693770">
                  <a:extLst>
                    <a:ext uri="{9D8B030D-6E8A-4147-A177-3AD203B41FA5}">
                      <a16:colId xmlns:a16="http://schemas.microsoft.com/office/drawing/2014/main" val="20000"/>
                    </a:ext>
                  </a:extLst>
                </a:gridCol>
                <a:gridCol w="3044406">
                  <a:extLst>
                    <a:ext uri="{9D8B030D-6E8A-4147-A177-3AD203B41FA5}">
                      <a16:colId xmlns:a16="http://schemas.microsoft.com/office/drawing/2014/main" val="20001"/>
                    </a:ext>
                  </a:extLst>
                </a:gridCol>
                <a:gridCol w="2552385">
                  <a:extLst>
                    <a:ext uri="{9D8B030D-6E8A-4147-A177-3AD203B41FA5}">
                      <a16:colId xmlns:a16="http://schemas.microsoft.com/office/drawing/2014/main" val="20002"/>
                    </a:ext>
                  </a:extLst>
                </a:gridCol>
              </a:tblGrid>
              <a:tr h="651554">
                <a:tc>
                  <a:txBody>
                    <a:bodyPr/>
                    <a:lstStyle/>
                    <a:p>
                      <a:pPr algn="ctr">
                        <a:defRPr sz="1800" b="0">
                          <a:solidFill>
                            <a:srgbClr val="000000"/>
                          </a:solidFill>
                        </a:defRPr>
                      </a:pPr>
                      <a:r>
                        <a:rPr sz="2400" b="1">
                          <a:sym typeface="Calibri"/>
                        </a:rPr>
                        <a:t>Method</a:t>
                      </a:r>
                    </a:p>
                  </a:txBody>
                  <a:tcPr marL="45720" marR="45720" horzOverflow="overflow">
                    <a:solidFill>
                      <a:srgbClr val="BBE0E3"/>
                    </a:solidFill>
                  </a:tcPr>
                </a:tc>
                <a:tc>
                  <a:txBody>
                    <a:bodyPr/>
                    <a:lstStyle/>
                    <a:p>
                      <a:pPr algn="ctr">
                        <a:defRPr sz="1800" b="0">
                          <a:solidFill>
                            <a:srgbClr val="000000"/>
                          </a:solidFill>
                        </a:defRPr>
                      </a:pPr>
                      <a:r>
                        <a:rPr sz="2400" b="1">
                          <a:sym typeface="Calibri"/>
                        </a:rPr>
                        <a:t>Deep fonts</a:t>
                      </a:r>
                    </a:p>
                  </a:txBody>
                  <a:tcPr marL="45720" marR="45720" horzOverflow="overflow">
                    <a:solidFill>
                      <a:srgbClr val="BBE0E3"/>
                    </a:solidFill>
                  </a:tcPr>
                </a:tc>
                <a:tc>
                  <a:txBody>
                    <a:bodyPr/>
                    <a:lstStyle/>
                    <a:p>
                      <a:pPr algn="ctr">
                        <a:defRPr sz="1800" b="0">
                          <a:solidFill>
                            <a:srgbClr val="000000"/>
                          </a:solidFill>
                        </a:defRPr>
                      </a:pPr>
                      <a:r>
                        <a:rPr sz="2400" b="1">
                          <a:sym typeface="Calibri"/>
                        </a:rPr>
                        <a:t>GlyphGAN</a:t>
                      </a:r>
                    </a:p>
                  </a:txBody>
                  <a:tcPr marL="45720" marR="45720" horzOverflow="overflow">
                    <a:solidFill>
                      <a:srgbClr val="BBE0E3"/>
                    </a:solidFill>
                  </a:tcPr>
                </a:tc>
                <a:extLst>
                  <a:ext uri="{0D108BD9-81ED-4DB2-BD59-A6C34878D82A}">
                    <a16:rowId xmlns:a16="http://schemas.microsoft.com/office/drawing/2014/main" val="10000"/>
                  </a:ext>
                </a:extLst>
              </a:tr>
              <a:tr h="269609">
                <a:tc>
                  <a:txBody>
                    <a:bodyPr/>
                    <a:lstStyle/>
                    <a:p>
                      <a:pPr algn="ctr">
                        <a:defRPr sz="1800"/>
                      </a:pPr>
                      <a:r>
                        <a:rPr sz="2400" b="1">
                          <a:sym typeface="Calibri"/>
                        </a:rPr>
                        <a:t>Data requirement</a:t>
                      </a:r>
                    </a:p>
                  </a:txBody>
                  <a:tcPr marL="45720" marR="45720" horzOverflow="overflow">
                    <a:solidFill>
                      <a:srgbClr val="E7F3F4"/>
                    </a:solidFill>
                  </a:tcPr>
                </a:tc>
                <a:tc>
                  <a:txBody>
                    <a:bodyPr/>
                    <a:lstStyle/>
                    <a:p>
                      <a:pPr algn="ctr">
                        <a:defRPr sz="1800"/>
                      </a:pPr>
                      <a:r>
                        <a:rPr sz="2400" i="1">
                          <a:sym typeface="Calibri"/>
                        </a:rPr>
                        <a:t>56443</a:t>
                      </a:r>
                    </a:p>
                  </a:txBody>
                  <a:tcPr marL="45720" marR="45720" horzOverflow="overflow">
                    <a:solidFill>
                      <a:srgbClr val="E7F3F4"/>
                    </a:solidFill>
                  </a:tcPr>
                </a:tc>
                <a:tc>
                  <a:txBody>
                    <a:bodyPr/>
                    <a:lstStyle/>
                    <a:p>
                      <a:pPr algn="ctr">
                        <a:defRPr sz="1800"/>
                      </a:pPr>
                      <a:r>
                        <a:rPr sz="2400" i="1">
                          <a:sym typeface="Calibri"/>
                        </a:rPr>
                        <a:t>6561</a:t>
                      </a:r>
                    </a:p>
                  </a:txBody>
                  <a:tcPr marL="45720" marR="45720" horzOverflow="overflow">
                    <a:solidFill>
                      <a:srgbClr val="E7F3F4"/>
                    </a:solidFill>
                  </a:tcPr>
                </a:tc>
                <a:extLst>
                  <a:ext uri="{0D108BD9-81ED-4DB2-BD59-A6C34878D82A}">
                    <a16:rowId xmlns:a16="http://schemas.microsoft.com/office/drawing/2014/main" val="10001"/>
                  </a:ext>
                </a:extLst>
              </a:tr>
              <a:tr h="269609">
                <a:tc>
                  <a:txBody>
                    <a:bodyPr/>
                    <a:lstStyle/>
                    <a:p>
                      <a:pPr algn="ctr">
                        <a:defRPr sz="1800"/>
                      </a:pPr>
                      <a:r>
                        <a:rPr sz="2400" b="1" dirty="0">
                          <a:sym typeface="Calibri"/>
                        </a:rPr>
                        <a:t>Legibility</a:t>
                      </a:r>
                    </a:p>
                  </a:txBody>
                  <a:tcPr marL="45720" marR="45720" horzOverflow="overflow">
                    <a:solidFill>
                      <a:srgbClr val="F3F9FA"/>
                    </a:solidFill>
                  </a:tcPr>
                </a:tc>
                <a:tc>
                  <a:txBody>
                    <a:bodyPr/>
                    <a:lstStyle/>
                    <a:p>
                      <a:pPr algn="ctr">
                        <a:defRPr sz="1800"/>
                      </a:pPr>
                      <a:r>
                        <a:rPr sz="2400" i="1" dirty="0">
                          <a:sym typeface="Calibri"/>
                        </a:rPr>
                        <a:t>72.51</a:t>
                      </a:r>
                    </a:p>
                  </a:txBody>
                  <a:tcPr marL="45720" marR="45720" horzOverflow="overflow">
                    <a:solidFill>
                      <a:srgbClr val="F3F9FA"/>
                    </a:solidFill>
                  </a:tcPr>
                </a:tc>
                <a:tc>
                  <a:txBody>
                    <a:bodyPr/>
                    <a:lstStyle/>
                    <a:p>
                      <a:pPr algn="ctr">
                        <a:defRPr sz="1800"/>
                      </a:pPr>
                      <a:r>
                        <a:rPr sz="2400" i="1">
                          <a:sym typeface="Calibri"/>
                        </a:rPr>
                        <a:t>83.90</a:t>
                      </a:r>
                    </a:p>
                  </a:txBody>
                  <a:tcPr marL="45720" marR="45720" horzOverflow="overflow">
                    <a:solidFill>
                      <a:srgbClr val="F3F9FA"/>
                    </a:solidFill>
                  </a:tcPr>
                </a:tc>
                <a:extLst>
                  <a:ext uri="{0D108BD9-81ED-4DB2-BD59-A6C34878D82A}">
                    <a16:rowId xmlns:a16="http://schemas.microsoft.com/office/drawing/2014/main" val="10002"/>
                  </a:ext>
                </a:extLst>
              </a:tr>
              <a:tr h="186035">
                <a:tc>
                  <a:txBody>
                    <a:bodyPr/>
                    <a:lstStyle/>
                    <a:p>
                      <a:pPr algn="ctr">
                        <a:defRPr sz="1800"/>
                      </a:pPr>
                      <a:r>
                        <a:rPr sz="2400" b="1">
                          <a:sym typeface="Calibri"/>
                        </a:rPr>
                        <a:t>Diversity</a:t>
                      </a:r>
                    </a:p>
                  </a:txBody>
                  <a:tcPr marL="45720" marR="45720" horzOverflow="overflow">
                    <a:solidFill>
                      <a:srgbClr val="E7F3F4"/>
                    </a:solidFill>
                  </a:tcPr>
                </a:tc>
                <a:tc>
                  <a:txBody>
                    <a:bodyPr/>
                    <a:lstStyle/>
                    <a:p>
                      <a:pPr algn="ctr" defTabSz="914377">
                        <a:defRPr sz="1800"/>
                      </a:pPr>
                      <a:r>
                        <a:rPr sz="2400" i="1">
                          <a:sym typeface="Calibri"/>
                        </a:rPr>
                        <a:t>0.33</a:t>
                      </a:r>
                    </a:p>
                  </a:txBody>
                  <a:tcPr marL="45720" marR="45720" horzOverflow="overflow">
                    <a:solidFill>
                      <a:srgbClr val="E7F3F4"/>
                    </a:solidFill>
                  </a:tcPr>
                </a:tc>
                <a:tc>
                  <a:txBody>
                    <a:bodyPr/>
                    <a:lstStyle/>
                    <a:p>
                      <a:pPr algn="ctr" defTabSz="914377">
                        <a:defRPr sz="1800"/>
                      </a:pPr>
                      <a:r>
                        <a:rPr sz="2400" i="1" dirty="0">
                          <a:sym typeface="Calibri"/>
                        </a:rPr>
                        <a:t>0.61</a:t>
                      </a:r>
                    </a:p>
                  </a:txBody>
                  <a:tcPr marL="45720" marR="45720" horzOverflow="overflow">
                    <a:solidFill>
                      <a:srgbClr val="E7F3F4"/>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62"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163" name="TextBox 3"/>
          <p:cNvSpPr txBox="1"/>
          <p:nvPr/>
        </p:nvSpPr>
        <p:spPr>
          <a:xfrm>
            <a:off x="1439593" y="1825672"/>
            <a:ext cx="9312814" cy="2215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indent="336699">
              <a:defRPr sz="2300" b="1">
                <a:latin typeface="Trebuchet MS"/>
                <a:ea typeface="Trebuchet MS"/>
                <a:cs typeface="Trebuchet MS"/>
                <a:sym typeface="Trebuchet MS"/>
              </a:defRPr>
            </a:pPr>
            <a:r>
              <a:rPr dirty="0"/>
              <a:t>Article in Online Encyclopedia</a:t>
            </a:r>
          </a:p>
          <a:p>
            <a:pPr indent="323999">
              <a:defRPr sz="2300">
                <a:latin typeface="Trebuchet MS"/>
                <a:ea typeface="Trebuchet MS"/>
                <a:cs typeface="Trebuchet MS"/>
                <a:sym typeface="Trebuchet MS"/>
              </a:defRPr>
            </a:pPr>
            <a:r>
              <a:rPr dirty="0"/>
              <a:t>[3] 	Alexander </a:t>
            </a:r>
            <a:r>
              <a:rPr dirty="0" err="1"/>
              <a:t>Mordvintsev</a:t>
            </a:r>
            <a:r>
              <a:rPr dirty="0"/>
              <a:t>, Ettore Randazzo, </a:t>
            </a:r>
            <a:r>
              <a:rPr dirty="0" err="1"/>
              <a:t>Eyvind</a:t>
            </a:r>
            <a:r>
              <a:rPr dirty="0"/>
              <a:t> 	</a:t>
            </a:r>
            <a:r>
              <a:rPr dirty="0" err="1"/>
              <a:t>Niklasson</a:t>
            </a:r>
            <a:r>
              <a:rPr dirty="0"/>
              <a:t>, Michael Levin, “Growing, Neural Cellular </a:t>
            </a:r>
            <a:r>
              <a:rPr lang="en-US" dirty="0"/>
              <a:t>	</a:t>
            </a:r>
            <a:r>
              <a:rPr dirty="0"/>
              <a:t>Automata”, Feb. 11, 2020. [Online], </a:t>
            </a:r>
            <a:br>
              <a:rPr dirty="0"/>
            </a:br>
            <a:r>
              <a:rPr lang="en-US" dirty="0"/>
              <a:t>	</a:t>
            </a:r>
            <a:r>
              <a:rPr dirty="0"/>
              <a:t>Available: </a:t>
            </a:r>
            <a:r>
              <a:rPr u="sng" dirty="0">
                <a:solidFill>
                  <a:srgbClr val="0000FF"/>
                </a:solidFill>
                <a:uFill>
                  <a:solidFill>
                    <a:srgbClr val="0000FF"/>
                  </a:solidFill>
                </a:uFill>
                <a:hlinkClick r:id="rId2"/>
              </a:rPr>
              <a:t>https://distill.pub/2020/growing-ca/</a:t>
            </a:r>
            <a:r>
              <a:rPr dirty="0"/>
              <a:t> [Accessed </a:t>
            </a:r>
            <a:r>
              <a:rPr lang="en-US" dirty="0"/>
              <a:t>		</a:t>
            </a:r>
            <a:r>
              <a:rPr dirty="0"/>
              <a:t>Sep. 02, 2020]</a:t>
            </a:r>
          </a:p>
        </p:txBody>
      </p:sp>
      <p:sp>
        <p:nvSpPr>
          <p:cNvPr id="164" name="Rectangle 5"/>
          <p:cNvSpPr txBox="1"/>
          <p:nvPr/>
        </p:nvSpPr>
        <p:spPr>
          <a:xfrm>
            <a:off x="1754789" y="4182514"/>
            <a:ext cx="8095958" cy="193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b="1">
                <a:solidFill>
                  <a:srgbClr val="0000FF"/>
                </a:solidFill>
                <a:latin typeface="Trebuchet MS"/>
                <a:ea typeface="Trebuchet MS"/>
                <a:cs typeface="Trebuchet MS"/>
                <a:sym typeface="Trebuchet MS"/>
              </a:defRPr>
            </a:pPr>
            <a:r>
              <a:rPr dirty="0"/>
              <a:t>Summary:</a:t>
            </a:r>
            <a:endParaRPr dirty="0">
              <a:latin typeface="Arial"/>
              <a:ea typeface="Arial"/>
              <a:cs typeface="Arial"/>
              <a:sym typeface="Arial"/>
            </a:endParaRPr>
          </a:p>
          <a:p>
            <a:pPr>
              <a:defRPr sz="2400">
                <a:solidFill>
                  <a:srgbClr val="0000FF"/>
                </a:solidFill>
                <a:latin typeface="Trebuchet MS"/>
                <a:ea typeface="Trebuchet MS"/>
                <a:cs typeface="Trebuchet MS"/>
                <a:sym typeface="Trebuchet MS"/>
              </a:defRPr>
            </a:pPr>
            <a:r>
              <a:rPr dirty="0"/>
              <a:t>The goal is of emoji </a:t>
            </a:r>
            <a:r>
              <a:rPr lang="en-US" dirty="0"/>
              <a:t>generation as well as </a:t>
            </a:r>
            <a:r>
              <a:rPr dirty="0"/>
              <a:t>regeneration using neural cellular automata.</a:t>
            </a:r>
            <a:endParaRPr dirty="0">
              <a:latin typeface="Arial"/>
              <a:ea typeface="Arial"/>
              <a:cs typeface="Arial"/>
              <a:sym typeface="Arial"/>
            </a:endParaRPr>
          </a:p>
          <a:p>
            <a:pPr>
              <a:defRPr sz="2400">
                <a:solidFill>
                  <a:srgbClr val="0000FF"/>
                </a:solidFill>
                <a:latin typeface="Trebuchet MS"/>
                <a:ea typeface="Trebuchet MS"/>
                <a:cs typeface="Trebuchet MS"/>
                <a:sym typeface="Trebuchet MS"/>
              </a:defRPr>
            </a:pPr>
            <a:r>
              <a:rPr dirty="0"/>
              <a:t>This paper acts as the starter of how to get our project started. Hence plays a vital role in our project.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67"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168" name="Rectangle 1"/>
          <p:cNvSpPr txBox="1"/>
          <p:nvPr/>
        </p:nvSpPr>
        <p:spPr>
          <a:xfrm>
            <a:off x="2294206" y="1777018"/>
            <a:ext cx="7603588" cy="3876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b="1">
                <a:solidFill>
                  <a:srgbClr val="0000FF"/>
                </a:solidFill>
                <a:latin typeface="Trebuchet MS"/>
                <a:ea typeface="Trebuchet MS"/>
                <a:cs typeface="Trebuchet MS"/>
                <a:sym typeface="Trebuchet MS"/>
              </a:defRPr>
            </a:pPr>
            <a:r>
              <a:t>Strengths:</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Good emoji generation from just a single point.</a:t>
            </a:r>
            <a:endParaRPr>
              <a:latin typeface="Arial"/>
              <a:ea typeface="Arial"/>
              <a:cs typeface="Arial"/>
              <a:sym typeface="Arial"/>
            </a:endParaRPr>
          </a:p>
          <a:p>
            <a:pPr marL="457200" indent="-457200">
              <a:buSzPct val="100000"/>
              <a:buAutoNum type="arabicPeriod"/>
              <a:defRPr sz="2400" i="1">
                <a:solidFill>
                  <a:srgbClr val="0000FF"/>
                </a:solidFill>
                <a:latin typeface="Trebuchet MS"/>
                <a:ea typeface="Trebuchet MS"/>
                <a:cs typeface="Trebuchet MS"/>
                <a:sym typeface="Trebuchet MS"/>
              </a:defRPr>
            </a:pPr>
            <a:r>
              <a:t>Regenerative</a:t>
            </a:r>
            <a:r>
              <a:rPr i="0"/>
              <a:t> abilities is present i.e. can complete the emoji if part of it is missing.</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Can generate fairly complex emojis.</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Models are quite small.</a:t>
            </a:r>
            <a:endParaRPr>
              <a:latin typeface="Arial"/>
              <a:ea typeface="Arial"/>
              <a:cs typeface="Arial"/>
              <a:sym typeface="Arial"/>
            </a:endParaRPr>
          </a:p>
          <a:p>
            <a:pPr>
              <a:defRPr sz="1600">
                <a:latin typeface="Arial"/>
                <a:ea typeface="Arial"/>
                <a:cs typeface="Arial"/>
                <a:sym typeface="Arial"/>
              </a:defRPr>
            </a:pPr>
            <a:endParaRPr>
              <a:latin typeface="Arial"/>
              <a:ea typeface="Arial"/>
              <a:cs typeface="Arial"/>
              <a:sym typeface="Arial"/>
            </a:endParaRPr>
          </a:p>
          <a:p>
            <a:pPr>
              <a:defRPr sz="2400" b="1">
                <a:solidFill>
                  <a:srgbClr val="0000FF"/>
                </a:solidFill>
                <a:latin typeface="Trebuchet MS"/>
                <a:ea typeface="Trebuchet MS"/>
                <a:cs typeface="Trebuchet MS"/>
                <a:sym typeface="Trebuchet MS"/>
              </a:defRPr>
            </a:pPr>
            <a:r>
              <a:t>Weaknesses:</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No new generation as such. Just builds a model to create the exact input.</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Every emoji requires a separate model.</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71"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pic>
        <p:nvPicPr>
          <p:cNvPr id="172" name="Screen Recording 2020-09-09 at 10.55.34 pm" descr="Screen Recording 2020-09-09 at 10.55.34 pm"/>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2290688" y="1732590"/>
            <a:ext cx="7610624" cy="444217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50" fill="hold"/>
                                        <p:tgtEl>
                                          <p:spTgt spid="172"/>
                                        </p:tgtEl>
                                      </p:cBhvr>
                                    </p:cmd>
                                  </p:childTnLst>
                                </p:cTn>
                              </p:par>
                            </p:childTnLst>
                          </p:cTn>
                        </p:par>
                        <p:par>
                          <p:cTn id="7" fill="hold">
                            <p:stCondLst>
                              <p:cond delay="18950"/>
                            </p:stCondLst>
                            <p:childTnLst>
                              <p:par>
                                <p:cTn id="8" presetID="3" presetClass="mediacall" presetSubtype="0" fill="hold" nodeType="afterEffect">
                                  <p:stCondLst>
                                    <p:cond delay="0"/>
                                  </p:stCondLst>
                                  <p:childTnLst>
                                    <p:cmd type="call" cmd="stop">
                                      <p:cBhvr>
                                        <p:cTn id="9" dur="1000" fill="hold"/>
                                        <p:tgtEl>
                                          <p:spTgt spid="1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72"/>
                </p:tgtEl>
              </p:cMediaNode>
            </p:video>
            <p:seq concurrent="1" prevAc="none" nextAc="seek">
              <p:cTn id="11" restart="whenNotActive" fill="hold" evtFilter="cancelBubble" nodeType="interactiveSeq">
                <p:stCondLst>
                  <p:cond evt="onClick" delay="0">
                    <p:tgtEl>
                      <p:spTgt spid="17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72"/>
                                        </p:tgtEl>
                                      </p:cBhvr>
                                    </p:cmd>
                                  </p:childTnLst>
                                </p:cTn>
                              </p:par>
                            </p:childTnLst>
                          </p:cTn>
                        </p:par>
                      </p:childTnLst>
                    </p:cTn>
                  </p:par>
                </p:childTnLst>
              </p:cTn>
              <p:nextCondLst>
                <p:cond evt="onClick" delay="0">
                  <p:tgtEl>
                    <p:spTgt spid="17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75"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176" name="TextBox 2"/>
          <p:cNvSpPr txBox="1"/>
          <p:nvPr/>
        </p:nvSpPr>
        <p:spPr>
          <a:xfrm>
            <a:off x="1758306" y="4107162"/>
            <a:ext cx="8370279" cy="2128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sz="2400" b="1">
                <a:solidFill>
                  <a:srgbClr val="0000FF"/>
                </a:solidFill>
                <a:latin typeface="Trebuchet MS"/>
                <a:ea typeface="Trebuchet MS"/>
                <a:cs typeface="Trebuchet MS"/>
                <a:sym typeface="Trebuchet MS"/>
              </a:defRPr>
            </a:pPr>
            <a:r>
              <a:rPr dirty="0"/>
              <a:t>Summary:</a:t>
            </a:r>
            <a:endParaRPr dirty="0">
              <a:latin typeface="Arial"/>
              <a:ea typeface="Arial"/>
              <a:cs typeface="Arial"/>
              <a:sym typeface="Arial"/>
            </a:endParaRPr>
          </a:p>
          <a:p>
            <a:pPr>
              <a:defRPr sz="2400">
                <a:solidFill>
                  <a:srgbClr val="0000FF"/>
                </a:solidFill>
                <a:latin typeface="Trebuchet MS"/>
                <a:ea typeface="Trebuchet MS"/>
                <a:cs typeface="Trebuchet MS"/>
                <a:sym typeface="Trebuchet MS"/>
              </a:defRPr>
            </a:pPr>
            <a:r>
              <a:rPr dirty="0"/>
              <a:t>The goal is to classify MNIST Digits using neural cellular automata. This is proposed by the same authors as the previous paper. However it focuses on classifying MNSIT Digits as opposed to generation and regeneration. </a:t>
            </a:r>
            <a:endParaRPr dirty="0">
              <a:latin typeface="Arial"/>
              <a:ea typeface="Arial"/>
              <a:cs typeface="Arial"/>
              <a:sym typeface="Arial"/>
            </a:endParaRPr>
          </a:p>
        </p:txBody>
      </p:sp>
      <p:sp>
        <p:nvSpPr>
          <p:cNvPr id="177" name="TextBox 7"/>
          <p:cNvSpPr txBox="1"/>
          <p:nvPr/>
        </p:nvSpPr>
        <p:spPr>
          <a:xfrm>
            <a:off x="1439593" y="1847005"/>
            <a:ext cx="9312814" cy="2231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indent="336699">
              <a:defRPr sz="2300" b="1">
                <a:latin typeface="Trebuchet MS"/>
                <a:ea typeface="Trebuchet MS"/>
                <a:cs typeface="Trebuchet MS"/>
                <a:sym typeface="Trebuchet MS"/>
              </a:defRPr>
            </a:pPr>
            <a:r>
              <a:rPr dirty="0"/>
              <a:t>Article in Online Encyclopedia</a:t>
            </a:r>
          </a:p>
          <a:p>
            <a:pPr indent="323999">
              <a:defRPr sz="2300">
                <a:latin typeface="Trebuchet MS"/>
                <a:ea typeface="Trebuchet MS"/>
                <a:cs typeface="Trebuchet MS"/>
                <a:sym typeface="Trebuchet MS"/>
              </a:defRPr>
            </a:pPr>
            <a:r>
              <a:rPr dirty="0"/>
              <a:t>[4] 	Alexander </a:t>
            </a:r>
            <a:r>
              <a:rPr dirty="0" err="1"/>
              <a:t>Mordvintsev</a:t>
            </a:r>
            <a:r>
              <a:rPr dirty="0"/>
              <a:t>, Ettore Randazzo, </a:t>
            </a:r>
            <a:r>
              <a:rPr dirty="0" err="1"/>
              <a:t>Eyvind</a:t>
            </a:r>
            <a:r>
              <a:rPr dirty="0"/>
              <a:t> 	</a:t>
            </a:r>
            <a:r>
              <a:rPr dirty="0" err="1"/>
              <a:t>Niklasson</a:t>
            </a:r>
            <a:r>
              <a:rPr dirty="0"/>
              <a:t>, Michael Levin, “</a:t>
            </a:r>
            <a:r>
              <a:rPr lang="en-US" dirty="0"/>
              <a:t>Self-Classifying MNSIT digits</a:t>
            </a:r>
            <a:r>
              <a:rPr dirty="0"/>
              <a:t>”, Feb. </a:t>
            </a:r>
            <a:r>
              <a:rPr lang="en-US" dirty="0"/>
              <a:t>	</a:t>
            </a:r>
            <a:r>
              <a:rPr dirty="0"/>
              <a:t>11, 2020. [Online],</a:t>
            </a:r>
            <a:br>
              <a:rPr dirty="0"/>
            </a:br>
            <a:r>
              <a:rPr lang="en-US" dirty="0"/>
              <a:t>	</a:t>
            </a:r>
            <a:r>
              <a:rPr dirty="0"/>
              <a:t>Available: </a:t>
            </a:r>
            <a:r>
              <a:rPr sz="2400" u="sng" dirty="0">
                <a:solidFill>
                  <a:srgbClr val="0000FF"/>
                </a:solidFill>
                <a:uFill>
                  <a:solidFill>
                    <a:srgbClr val="0000FF"/>
                  </a:solidFill>
                </a:uFill>
                <a:latin typeface="Helvetica Neue"/>
                <a:ea typeface="Helvetica Neue"/>
                <a:cs typeface="Helvetica Neue"/>
                <a:sym typeface="Helvetica Neue"/>
                <a:hlinkClick r:id="rId2"/>
              </a:rPr>
              <a:t>https://distill.pub/2020/selforg/mnist/</a:t>
            </a:r>
            <a:r>
              <a:rPr sz="2000" dirty="0">
                <a:latin typeface="Arial"/>
                <a:ea typeface="Arial"/>
                <a:cs typeface="Arial"/>
                <a:sym typeface="Arial"/>
              </a:rPr>
              <a:t> </a:t>
            </a:r>
            <a:r>
              <a:rPr dirty="0"/>
              <a:t>[Accessed Oct. </a:t>
            </a:r>
            <a:r>
              <a:rPr lang="en-US" dirty="0"/>
              <a:t>	</a:t>
            </a:r>
            <a:r>
              <a:rPr dirty="0"/>
              <a:t>07, 2020]</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04" name="Content Placeholder 2"/>
          <p:cNvSpPr txBox="1"/>
          <p:nvPr/>
        </p:nvSpPr>
        <p:spPr>
          <a:xfrm>
            <a:off x="2103120" y="2055822"/>
            <a:ext cx="7985760" cy="3354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685791" indent="-342900" algn="just" eaLnBrk="0" fontAlgn="base">
              <a:spcBef>
                <a:spcPct val="20000"/>
              </a:spcBef>
              <a:spcAft>
                <a:spcPct val="0"/>
              </a:spcAft>
              <a:buSzPct val="100000"/>
              <a:buFont typeface="Arial" panose="020B0604020202020204" pitchFamily="34" charset="0"/>
              <a:buChar char="•"/>
              <a:defRPr/>
            </a:pPr>
            <a:r>
              <a:rPr sz="2000" dirty="0">
                <a:solidFill>
                  <a:srgbClr val="0000FF"/>
                </a:solidFill>
                <a:latin typeface="Trebuchet MS" pitchFamily="34" charset="0"/>
              </a:rPr>
              <a:t>Problem Statement</a:t>
            </a:r>
            <a:endParaRPr sz="2000" dirty="0">
              <a:solidFill>
                <a:srgbClr val="0000FF"/>
              </a:solidFill>
              <a:latin typeface="Trebuchet MS" pitchFamily="34" charset="0"/>
              <a:sym typeface="Arial"/>
            </a:endParaRPr>
          </a:p>
          <a:p>
            <a:pPr marL="685791" indent="-342900" algn="just" eaLnBrk="0" fontAlgn="base">
              <a:spcBef>
                <a:spcPct val="20000"/>
              </a:spcBef>
              <a:spcAft>
                <a:spcPct val="0"/>
              </a:spcAft>
              <a:buSzPct val="100000"/>
              <a:buFont typeface="Arial" panose="020B0604020202020204" pitchFamily="34" charset="0"/>
              <a:buChar char="•"/>
              <a:defRPr/>
            </a:pPr>
            <a:r>
              <a:rPr sz="2000" dirty="0">
                <a:solidFill>
                  <a:srgbClr val="0000FF"/>
                </a:solidFill>
                <a:latin typeface="Trebuchet MS" pitchFamily="34" charset="0"/>
              </a:rPr>
              <a:t>Abstract and Scope</a:t>
            </a:r>
            <a:endParaRPr sz="2000" dirty="0">
              <a:solidFill>
                <a:srgbClr val="0000FF"/>
              </a:solidFill>
              <a:latin typeface="Trebuchet MS" pitchFamily="34" charset="0"/>
              <a:sym typeface="Arial"/>
            </a:endParaRPr>
          </a:p>
          <a:p>
            <a:pPr marL="685791" indent="-342900" algn="just" eaLnBrk="0" fontAlgn="base">
              <a:spcBef>
                <a:spcPct val="20000"/>
              </a:spcBef>
              <a:spcAft>
                <a:spcPct val="0"/>
              </a:spcAft>
              <a:buSzPct val="100000"/>
              <a:buFont typeface="Arial" panose="020B0604020202020204" pitchFamily="34" charset="0"/>
              <a:buChar char="•"/>
              <a:defRPr/>
            </a:pPr>
            <a:r>
              <a:rPr sz="2000" dirty="0">
                <a:solidFill>
                  <a:srgbClr val="0000FF"/>
                </a:solidFill>
                <a:latin typeface="Trebuchet MS" pitchFamily="34" charset="0"/>
              </a:rPr>
              <a:t>Literature Survey</a:t>
            </a:r>
            <a:endParaRPr sz="2000" dirty="0">
              <a:solidFill>
                <a:srgbClr val="0000FF"/>
              </a:solidFill>
              <a:latin typeface="Trebuchet MS" pitchFamily="34" charset="0"/>
              <a:sym typeface="Arial"/>
            </a:endParaRPr>
          </a:p>
          <a:p>
            <a:pPr marL="685791" indent="-342900" algn="just" eaLnBrk="0" fontAlgn="base">
              <a:spcBef>
                <a:spcPct val="20000"/>
              </a:spcBef>
              <a:spcAft>
                <a:spcPct val="0"/>
              </a:spcAft>
              <a:buSzPct val="100000"/>
              <a:buFont typeface="Arial" panose="020B0604020202020204" pitchFamily="34" charset="0"/>
              <a:buChar char="•"/>
              <a:defRPr/>
            </a:pPr>
            <a:r>
              <a:rPr sz="2000" dirty="0">
                <a:solidFill>
                  <a:srgbClr val="0000FF"/>
                </a:solidFill>
                <a:latin typeface="Trebuchet MS" pitchFamily="34" charset="0"/>
              </a:rPr>
              <a:t>Suggestions from Review – 3</a:t>
            </a:r>
            <a:endParaRPr lang="en-US" sz="2000" dirty="0">
              <a:solidFill>
                <a:srgbClr val="0000FF"/>
              </a:solidFill>
              <a:latin typeface="Trebuchet MS" pitchFamily="34" charset="0"/>
            </a:endParaRPr>
          </a:p>
          <a:p>
            <a:pPr marL="685791" indent="-342900" algn="just" eaLnBrk="0" fontAlgn="base">
              <a:spcBef>
                <a:spcPct val="20000"/>
              </a:spcBef>
              <a:spcAft>
                <a:spcPct val="0"/>
              </a:spcAft>
              <a:buSzPct val="100000"/>
              <a:buFont typeface="Arial" panose="020B0604020202020204" pitchFamily="34" charset="0"/>
              <a:buChar char="•"/>
              <a:defRPr/>
            </a:pPr>
            <a:r>
              <a:rPr sz="2000" dirty="0">
                <a:solidFill>
                  <a:srgbClr val="0000FF"/>
                </a:solidFill>
                <a:latin typeface="Trebuchet MS" pitchFamily="34" charset="0"/>
              </a:rPr>
              <a:t>Proposed Methodology / Approach</a:t>
            </a:r>
            <a:endParaRPr sz="2000" dirty="0">
              <a:solidFill>
                <a:srgbClr val="0000FF"/>
              </a:solidFill>
              <a:latin typeface="Trebuchet MS" pitchFamily="34" charset="0"/>
              <a:sym typeface="Arial"/>
            </a:endParaRPr>
          </a:p>
          <a:p>
            <a:pPr marL="685791" indent="-342900" algn="just" eaLnBrk="0" fontAlgn="base">
              <a:spcBef>
                <a:spcPct val="20000"/>
              </a:spcBef>
              <a:spcAft>
                <a:spcPct val="0"/>
              </a:spcAft>
              <a:buSzPct val="100000"/>
              <a:buFont typeface="Arial" panose="020B0604020202020204" pitchFamily="34" charset="0"/>
              <a:buChar char="•"/>
              <a:defRPr/>
            </a:pPr>
            <a:r>
              <a:rPr sz="2000" dirty="0">
                <a:solidFill>
                  <a:srgbClr val="0000FF"/>
                </a:solidFill>
                <a:latin typeface="Trebuchet MS" pitchFamily="34" charset="0"/>
              </a:rPr>
              <a:t>Technologies Used</a:t>
            </a:r>
            <a:endParaRPr sz="2000" dirty="0">
              <a:solidFill>
                <a:srgbClr val="0000FF"/>
              </a:solidFill>
              <a:latin typeface="Trebuchet MS" pitchFamily="34" charset="0"/>
              <a:sym typeface="Arial"/>
            </a:endParaRPr>
          </a:p>
          <a:p>
            <a:pPr marL="685791" indent="-342900" algn="just" eaLnBrk="0" fontAlgn="base">
              <a:spcBef>
                <a:spcPct val="20000"/>
              </a:spcBef>
              <a:spcAft>
                <a:spcPct val="0"/>
              </a:spcAft>
              <a:buSzPct val="100000"/>
              <a:buFont typeface="Arial" panose="020B0604020202020204" pitchFamily="34" charset="0"/>
              <a:buChar char="•"/>
              <a:defRPr/>
            </a:pPr>
            <a:r>
              <a:rPr sz="2000" dirty="0">
                <a:solidFill>
                  <a:srgbClr val="0000FF"/>
                </a:solidFill>
                <a:latin typeface="Trebuchet MS" pitchFamily="34" charset="0"/>
              </a:rPr>
              <a:t>Project Progress</a:t>
            </a:r>
            <a:endParaRPr sz="2000" dirty="0">
              <a:solidFill>
                <a:srgbClr val="0000FF"/>
              </a:solidFill>
              <a:latin typeface="Trebuchet MS" pitchFamily="34" charset="0"/>
              <a:sym typeface="Arial"/>
            </a:endParaRPr>
          </a:p>
          <a:p>
            <a:pPr marL="685791" indent="-342900" algn="just" eaLnBrk="0" fontAlgn="base">
              <a:spcBef>
                <a:spcPct val="20000"/>
              </a:spcBef>
              <a:spcAft>
                <a:spcPct val="0"/>
              </a:spcAft>
              <a:buSzPct val="100000"/>
              <a:buFont typeface="Arial" panose="020B0604020202020204" pitchFamily="34" charset="0"/>
              <a:buChar char="•"/>
              <a:defRPr/>
            </a:pPr>
            <a:r>
              <a:rPr sz="2000" dirty="0">
                <a:solidFill>
                  <a:srgbClr val="0000FF"/>
                </a:solidFill>
                <a:latin typeface="Trebuchet MS" pitchFamily="34" charset="0"/>
              </a:rPr>
              <a:t>References</a:t>
            </a:r>
            <a:endParaRPr lang="en-US" sz="2000" dirty="0">
              <a:solidFill>
                <a:srgbClr val="0000FF"/>
              </a:solidFill>
              <a:latin typeface="Trebuchet MS" pitchFamily="34" charset="0"/>
            </a:endParaRPr>
          </a:p>
          <a:p>
            <a:pPr marL="685791" indent="-342900" algn="just" eaLnBrk="0" fontAlgn="base">
              <a:spcBef>
                <a:spcPct val="20000"/>
              </a:spcBef>
              <a:spcAft>
                <a:spcPct val="0"/>
              </a:spcAft>
              <a:buSzPct val="100000"/>
              <a:buFont typeface="Arial" panose="020B0604020202020204" pitchFamily="34" charset="0"/>
              <a:buChar char="•"/>
              <a:defRPr/>
            </a:pPr>
            <a:r>
              <a:rPr lang="en-IN" sz="2000" dirty="0">
                <a:solidFill>
                  <a:srgbClr val="0000FF"/>
                </a:solidFill>
                <a:latin typeface="Trebuchet MS" pitchFamily="34" charset="0"/>
              </a:rPr>
              <a:t>Summary</a:t>
            </a:r>
            <a:endParaRPr sz="2000" dirty="0">
              <a:solidFill>
                <a:srgbClr val="0000FF"/>
              </a:solidFill>
              <a:latin typeface="Trebuchet MS" pitchFamily="34" charset="0"/>
            </a:endParaRPr>
          </a:p>
        </p:txBody>
      </p:sp>
      <p:sp>
        <p:nvSpPr>
          <p:cNvPr id="105"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Agenda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80"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181" name="Rectangle 1"/>
          <p:cNvSpPr txBox="1"/>
          <p:nvPr/>
        </p:nvSpPr>
        <p:spPr>
          <a:xfrm>
            <a:off x="2153529" y="1836967"/>
            <a:ext cx="7884942" cy="2831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b="1">
                <a:solidFill>
                  <a:srgbClr val="0000FF"/>
                </a:solidFill>
                <a:latin typeface="Trebuchet MS"/>
                <a:ea typeface="Trebuchet MS"/>
                <a:cs typeface="Trebuchet MS"/>
                <a:sym typeface="Trebuchet MS"/>
              </a:defRPr>
            </a:pPr>
            <a:r>
              <a:rPr dirty="0"/>
              <a:t>Strengths:</a:t>
            </a:r>
            <a:endParaRPr sz="1600" dirty="0">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rPr dirty="0"/>
              <a:t>Good digit classification which is the main goal.</a:t>
            </a:r>
            <a:endParaRPr dirty="0">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rPr dirty="0"/>
              <a:t>It can identify digits within patterns as well.</a:t>
            </a:r>
            <a:endParaRPr dirty="0">
              <a:latin typeface="Arial"/>
              <a:ea typeface="Arial"/>
              <a:cs typeface="Arial"/>
              <a:sym typeface="Arial"/>
            </a:endParaRPr>
          </a:p>
          <a:p>
            <a:pPr>
              <a:defRPr>
                <a:solidFill>
                  <a:srgbClr val="222222"/>
                </a:solidFill>
                <a:latin typeface="Helvetica Neue"/>
                <a:ea typeface="Helvetica Neue"/>
                <a:cs typeface="Helvetica Neue"/>
                <a:sym typeface="Helvetica Neue"/>
              </a:defRPr>
            </a:pPr>
            <a:br>
              <a:rPr dirty="0">
                <a:latin typeface="Arial"/>
                <a:ea typeface="Arial"/>
                <a:cs typeface="Arial"/>
                <a:sym typeface="Arial"/>
              </a:rPr>
            </a:br>
            <a:endParaRPr sz="1600" dirty="0">
              <a:latin typeface="Arial"/>
              <a:ea typeface="Arial"/>
              <a:cs typeface="Arial"/>
              <a:sym typeface="Arial"/>
            </a:endParaRPr>
          </a:p>
          <a:p>
            <a:pPr>
              <a:defRPr sz="2400" b="1">
                <a:solidFill>
                  <a:srgbClr val="0000FF"/>
                </a:solidFill>
                <a:latin typeface="Trebuchet MS"/>
                <a:ea typeface="Trebuchet MS"/>
                <a:cs typeface="Trebuchet MS"/>
                <a:sym typeface="Trebuchet MS"/>
              </a:defRPr>
            </a:pPr>
            <a:r>
              <a:rPr dirty="0"/>
              <a:t>Weaknesses:</a:t>
            </a:r>
            <a:endParaRPr dirty="0">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rPr dirty="0"/>
              <a:t>Uses </a:t>
            </a:r>
            <a:r>
              <a:rPr i="1" dirty="0" err="1"/>
              <a:t>colour</a:t>
            </a:r>
            <a:r>
              <a:rPr dirty="0"/>
              <a:t> to distinguish. Hence, adding more classes reduces accuracy.</a:t>
            </a:r>
            <a:endParaRPr dirty="0">
              <a:latin typeface="Arial"/>
              <a:ea typeface="Arial"/>
              <a:cs typeface="Arial"/>
              <a:sym typeface="Arial"/>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84"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Suggestions from Review - 3</a:t>
            </a:r>
          </a:p>
        </p:txBody>
      </p:sp>
      <p:sp>
        <p:nvSpPr>
          <p:cNvPr id="185" name="Content Placeholder 2"/>
          <p:cNvSpPr txBox="1"/>
          <p:nvPr/>
        </p:nvSpPr>
        <p:spPr>
          <a:xfrm>
            <a:off x="1793044" y="2175645"/>
            <a:ext cx="8605912" cy="1938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sz="2400" b="1">
                <a:solidFill>
                  <a:srgbClr val="0033CC"/>
                </a:solidFill>
                <a:latin typeface="Trebuchet MS"/>
                <a:ea typeface="Trebuchet MS"/>
                <a:cs typeface="Trebuchet MS"/>
                <a:sym typeface="Trebuchet MS"/>
              </a:defRPr>
            </a:pPr>
            <a:r>
              <a:rPr dirty="0"/>
              <a:t>Suggestions and remarks given:</a:t>
            </a:r>
          </a:p>
          <a:p>
            <a:pPr marL="240631" indent="-240631">
              <a:buSzPct val="100000"/>
              <a:buChar char="•"/>
              <a:defRPr sz="2400">
                <a:solidFill>
                  <a:srgbClr val="0033CC"/>
                </a:solidFill>
                <a:latin typeface="Trebuchet MS"/>
                <a:ea typeface="Trebuchet MS"/>
                <a:cs typeface="Trebuchet MS"/>
                <a:sym typeface="Trebuchet MS"/>
              </a:defRPr>
            </a:pPr>
            <a:r>
              <a:rPr dirty="0"/>
              <a:t>Need to get a clear idea on our user class.</a:t>
            </a:r>
          </a:p>
          <a:p>
            <a:pPr marL="240631" indent="-240631">
              <a:buSzPct val="100000"/>
              <a:buChar char="•"/>
              <a:defRPr sz="2400">
                <a:solidFill>
                  <a:srgbClr val="0033CC"/>
                </a:solidFill>
                <a:latin typeface="Trebuchet MS"/>
                <a:ea typeface="Trebuchet MS"/>
                <a:cs typeface="Trebuchet MS"/>
                <a:sym typeface="Trebuchet MS"/>
              </a:defRPr>
            </a:pPr>
            <a:r>
              <a:rPr dirty="0"/>
              <a:t>To not limit it to only Kannada language.</a:t>
            </a:r>
            <a:endParaRPr lang="en-US" dirty="0"/>
          </a:p>
          <a:p>
            <a:pPr marL="240631" indent="-240631">
              <a:buSzPct val="100000"/>
              <a:buFontTx/>
              <a:buChar char="•"/>
              <a:defRPr sz="2400">
                <a:solidFill>
                  <a:srgbClr val="0033CC"/>
                </a:solidFill>
                <a:latin typeface="Trebuchet MS"/>
                <a:ea typeface="Trebuchet MS"/>
                <a:cs typeface="Trebuchet MS"/>
                <a:sym typeface="Trebuchet MS"/>
              </a:defRPr>
            </a:pPr>
            <a:r>
              <a:rPr lang="en-US" dirty="0"/>
              <a:t>Highlight the existing methods and why our approach is necessary and better.</a:t>
            </a:r>
            <a:r>
              <a:rPr dirty="0"/>
              <a:t>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Google Shape;45;p6"/>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96" name="Google Shape;46;p6"/>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Design Details</a:t>
            </a:r>
          </a:p>
        </p:txBody>
      </p:sp>
      <p:sp>
        <p:nvSpPr>
          <p:cNvPr id="197" name="Google Shape;47;p6"/>
          <p:cNvSpPr txBox="1"/>
          <p:nvPr/>
        </p:nvSpPr>
        <p:spPr>
          <a:xfrm>
            <a:off x="185224" y="1553014"/>
            <a:ext cx="10789920" cy="2677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nchor="ctr">
            <a:spAutoFit/>
          </a:bodyPr>
          <a:lstStyle/>
          <a:p>
            <a:pPr indent="457200">
              <a:spcBef>
                <a:spcPts val="400"/>
              </a:spcBef>
              <a:defRPr sz="2400">
                <a:solidFill>
                  <a:srgbClr val="0033CC"/>
                </a:solidFill>
                <a:latin typeface="Cambria"/>
                <a:ea typeface="Cambria"/>
                <a:cs typeface="Cambria"/>
                <a:sym typeface="Cambria"/>
              </a:defRPr>
            </a:pPr>
            <a:r>
              <a:rPr sz="2400" b="1" dirty="0">
                <a:solidFill>
                  <a:srgbClr val="0033CC"/>
                </a:solidFill>
                <a:latin typeface="Trebuchet MS"/>
                <a:ea typeface="Cambria"/>
              </a:rPr>
              <a:t>Novelty</a:t>
            </a:r>
            <a:r>
              <a:rPr b="1" dirty="0"/>
              <a:t> </a:t>
            </a:r>
            <a:br>
              <a:rPr dirty="0"/>
            </a:br>
            <a:r>
              <a:rPr lang="en-US" dirty="0"/>
              <a:t>	</a:t>
            </a:r>
            <a:r>
              <a:rPr sz="2400" dirty="0">
                <a:solidFill>
                  <a:srgbClr val="0033CC"/>
                </a:solidFill>
                <a:latin typeface="Trebuchet MS"/>
              </a:rPr>
              <a:t>The novelty of our project lies not only in the fact that </a:t>
            </a:r>
            <a:r>
              <a:rPr sz="2400" b="1" u="sng" dirty="0">
                <a:solidFill>
                  <a:srgbClr val="0033CC"/>
                </a:solidFill>
                <a:latin typeface="Trebuchet MS"/>
              </a:rPr>
              <a:t>automation</a:t>
            </a:r>
            <a:r>
              <a:rPr sz="2400" b="1" dirty="0">
                <a:solidFill>
                  <a:srgbClr val="0033CC"/>
                </a:solidFill>
                <a:latin typeface="Trebuchet MS"/>
              </a:rPr>
              <a:t> </a:t>
            </a:r>
            <a:r>
              <a:rPr lang="en-US" sz="2400" b="1" dirty="0">
                <a:solidFill>
                  <a:srgbClr val="0033CC"/>
                </a:solidFill>
                <a:latin typeface="Trebuchet MS"/>
              </a:rPr>
              <a:t>	</a:t>
            </a:r>
            <a:r>
              <a:rPr sz="2400" b="1" u="sng" dirty="0">
                <a:solidFill>
                  <a:srgbClr val="0033CC"/>
                </a:solidFill>
                <a:latin typeface="Trebuchet MS"/>
              </a:rPr>
              <a:t>of font generation is new for Indian languages like Kannada</a:t>
            </a:r>
            <a:r>
              <a:rPr sz="2400" dirty="0">
                <a:solidFill>
                  <a:srgbClr val="0033CC"/>
                </a:solidFill>
                <a:latin typeface="Trebuchet MS"/>
              </a:rPr>
              <a:t>, but also </a:t>
            </a:r>
            <a:r>
              <a:rPr lang="en-US" sz="2400" dirty="0">
                <a:solidFill>
                  <a:srgbClr val="0033CC"/>
                </a:solidFill>
                <a:latin typeface="Trebuchet MS"/>
              </a:rPr>
              <a:t>	</a:t>
            </a:r>
            <a:r>
              <a:rPr sz="2400" dirty="0">
                <a:solidFill>
                  <a:srgbClr val="0033CC"/>
                </a:solidFill>
                <a:latin typeface="Trebuchet MS"/>
              </a:rPr>
              <a:t>the use of technologies like Neural Cellular Automata for generation </a:t>
            </a:r>
            <a:r>
              <a:rPr lang="en-US" sz="2400" dirty="0">
                <a:solidFill>
                  <a:srgbClr val="0033CC"/>
                </a:solidFill>
                <a:latin typeface="Trebuchet MS"/>
              </a:rPr>
              <a:t>	</a:t>
            </a:r>
            <a:r>
              <a:rPr sz="2400" dirty="0">
                <a:solidFill>
                  <a:srgbClr val="0033CC"/>
                </a:solidFill>
                <a:latin typeface="Trebuchet MS"/>
              </a:rPr>
              <a:t>problems. </a:t>
            </a:r>
            <a:r>
              <a:rPr sz="2400" b="1" u="sng" dirty="0">
                <a:solidFill>
                  <a:srgbClr val="0033CC"/>
                </a:solidFill>
                <a:latin typeface="Trebuchet MS"/>
              </a:rPr>
              <a:t>Neural Cellular Automata has never been used for </a:t>
            </a:r>
            <a:r>
              <a:rPr lang="en-US" sz="2400" b="1" dirty="0">
                <a:solidFill>
                  <a:srgbClr val="0033CC"/>
                </a:solidFill>
                <a:latin typeface="Trebuchet MS"/>
              </a:rPr>
              <a:t>	</a:t>
            </a:r>
            <a:r>
              <a:rPr sz="2400" b="1" u="sng" dirty="0">
                <a:solidFill>
                  <a:srgbClr val="0033CC"/>
                </a:solidFill>
                <a:latin typeface="Trebuchet MS"/>
              </a:rPr>
              <a:t>generation problems</a:t>
            </a:r>
            <a:r>
              <a:rPr sz="2400" dirty="0">
                <a:solidFill>
                  <a:srgbClr val="0033CC"/>
                </a:solidFill>
                <a:latin typeface="Trebuchet MS"/>
              </a:rPr>
              <a:t>, Our project is the first use case of Neural </a:t>
            </a:r>
            <a:r>
              <a:rPr lang="en-US" sz="2400" dirty="0">
                <a:solidFill>
                  <a:srgbClr val="0033CC"/>
                </a:solidFill>
                <a:latin typeface="Trebuchet MS"/>
              </a:rPr>
              <a:t>	</a:t>
            </a:r>
            <a:r>
              <a:rPr sz="2400" dirty="0">
                <a:solidFill>
                  <a:srgbClr val="0033CC"/>
                </a:solidFill>
                <a:latin typeface="Trebuchet MS"/>
              </a:rPr>
              <a:t>Cellular Automata as a generative model.</a:t>
            </a:r>
            <a:endParaRPr lang="en-US" sz="2400" dirty="0">
              <a:solidFill>
                <a:srgbClr val="0033CC"/>
              </a:solidFill>
              <a:latin typeface="Trebuchet MS"/>
            </a:endParaRPr>
          </a:p>
        </p:txBody>
      </p:sp>
      <p:sp>
        <p:nvSpPr>
          <p:cNvPr id="2" name="Rectangle 1">
            <a:extLst>
              <a:ext uri="{FF2B5EF4-FFF2-40B4-BE49-F238E27FC236}">
                <a16:creationId xmlns:a16="http://schemas.microsoft.com/office/drawing/2014/main" id="{3F9850DC-5F92-424F-A3AB-D5E77F26997F}"/>
              </a:ext>
            </a:extLst>
          </p:cNvPr>
          <p:cNvSpPr/>
          <p:nvPr/>
        </p:nvSpPr>
        <p:spPr>
          <a:xfrm>
            <a:off x="185224" y="4365090"/>
            <a:ext cx="11160369" cy="2308324"/>
          </a:xfrm>
          <a:prstGeom prst="rect">
            <a:avLst/>
          </a:prstGeom>
        </p:spPr>
        <p:txBody>
          <a:bodyPr wrap="square">
            <a:spAutoFit/>
          </a:bodyPr>
          <a:lstStyle/>
          <a:p>
            <a:pPr indent="457200">
              <a:spcBef>
                <a:spcPts val="400"/>
              </a:spcBef>
              <a:defRPr sz="2400">
                <a:solidFill>
                  <a:srgbClr val="0033CC"/>
                </a:solidFill>
                <a:latin typeface="Cambria"/>
                <a:ea typeface="Cambria"/>
                <a:cs typeface="Cambria"/>
                <a:sym typeface="Cambria"/>
              </a:defRPr>
            </a:pPr>
            <a:r>
              <a:rPr lang="en-US" b="1" dirty="0">
                <a:solidFill>
                  <a:srgbClr val="0033CC"/>
                </a:solidFill>
                <a:latin typeface="Trebuchet MS"/>
                <a:ea typeface="Cambria"/>
              </a:rPr>
              <a:t>Innovativeness</a:t>
            </a:r>
            <a:br>
              <a:rPr lang="en-US" dirty="0">
                <a:solidFill>
                  <a:srgbClr val="0033CC"/>
                </a:solidFill>
                <a:latin typeface="Trebuchet MS"/>
              </a:rPr>
            </a:br>
            <a:r>
              <a:rPr lang="en-US" dirty="0">
                <a:solidFill>
                  <a:srgbClr val="0033CC"/>
                </a:solidFill>
                <a:latin typeface="Trebuchet MS"/>
              </a:rPr>
              <a:t>	</a:t>
            </a:r>
            <a:r>
              <a:rPr lang="en-US" b="1" u="sng" dirty="0">
                <a:solidFill>
                  <a:srgbClr val="0033CC"/>
                </a:solidFill>
                <a:latin typeface="Trebuchet MS"/>
              </a:rPr>
              <a:t>Neural Cellular Automata has often been used for recreational </a:t>
            </a:r>
            <a:r>
              <a:rPr lang="en-US" b="1" dirty="0">
                <a:solidFill>
                  <a:srgbClr val="0033CC"/>
                </a:solidFill>
                <a:latin typeface="Trebuchet MS"/>
              </a:rPr>
              <a:t>		</a:t>
            </a:r>
            <a:r>
              <a:rPr lang="en-US" b="1" u="sng" dirty="0">
                <a:solidFill>
                  <a:srgbClr val="0033CC"/>
                </a:solidFill>
                <a:latin typeface="Trebuchet MS"/>
              </a:rPr>
              <a:t>problems, but never for generation problems</a:t>
            </a:r>
            <a:r>
              <a:rPr lang="en-US" dirty="0">
                <a:solidFill>
                  <a:srgbClr val="0033CC"/>
                </a:solidFill>
                <a:latin typeface="Trebuchet MS"/>
              </a:rPr>
              <a:t>. Our project is the first 	use case of Neural Cellular Automata as a generative model. Our 	project is also </a:t>
            </a:r>
            <a:r>
              <a:rPr lang="en-US" b="1" u="sng" dirty="0">
                <a:solidFill>
                  <a:srgbClr val="0033CC"/>
                </a:solidFill>
                <a:latin typeface="Trebuchet MS"/>
              </a:rPr>
              <a:t>unique</a:t>
            </a:r>
            <a:r>
              <a:rPr lang="en-US" dirty="0">
                <a:solidFill>
                  <a:srgbClr val="0033CC"/>
                </a:solidFill>
                <a:latin typeface="Trebuchet MS"/>
              </a:rPr>
              <a:t> because it is </a:t>
            </a:r>
            <a:r>
              <a:rPr lang="en-US" b="1" u="sng" dirty="0">
                <a:solidFill>
                  <a:srgbClr val="0033CC"/>
                </a:solidFill>
                <a:latin typeface="Trebuchet MS"/>
              </a:rPr>
              <a:t>able to generate new fonts </a:t>
            </a:r>
            <a:r>
              <a:rPr lang="en-US" b="1" dirty="0">
                <a:solidFill>
                  <a:srgbClr val="0033CC"/>
                </a:solidFill>
                <a:latin typeface="Trebuchet MS"/>
              </a:rPr>
              <a:t>	</a:t>
            </a:r>
            <a:r>
              <a:rPr lang="en-US" b="1" u="sng" dirty="0">
                <a:solidFill>
                  <a:srgbClr val="0033CC"/>
                </a:solidFill>
                <a:latin typeface="Trebuchet MS"/>
              </a:rPr>
              <a:t>without any data requirements.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oogle Shape;45;p6"/>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00" name="Google Shape;46;p6"/>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Design Details</a:t>
            </a:r>
          </a:p>
        </p:txBody>
      </p:sp>
      <p:sp>
        <p:nvSpPr>
          <p:cNvPr id="201" name="Google Shape;47;p6"/>
          <p:cNvSpPr txBox="1"/>
          <p:nvPr/>
        </p:nvSpPr>
        <p:spPr>
          <a:xfrm>
            <a:off x="526947" y="1965326"/>
            <a:ext cx="10538455" cy="23082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nchor="ctr">
            <a:spAutoFit/>
          </a:bodyPr>
          <a:lstStyle/>
          <a:p>
            <a:pPr indent="457200">
              <a:spcBef>
                <a:spcPts val="400"/>
              </a:spcBef>
              <a:defRPr sz="2400">
                <a:solidFill>
                  <a:srgbClr val="0033CC"/>
                </a:solidFill>
                <a:latin typeface="Cambria"/>
                <a:ea typeface="Cambria"/>
                <a:cs typeface="Cambria"/>
                <a:sym typeface="Cambria"/>
              </a:defRPr>
            </a:pPr>
            <a:r>
              <a:rPr lang="en-US" sz="2400" b="1" dirty="0">
                <a:solidFill>
                  <a:srgbClr val="0033CC"/>
                </a:solidFill>
                <a:latin typeface="Trebuchet MS"/>
                <a:ea typeface="Cambria"/>
              </a:rPr>
              <a:t>Interoperability</a:t>
            </a:r>
            <a:br>
              <a:rPr lang="en-US" sz="2400" dirty="0">
                <a:solidFill>
                  <a:srgbClr val="0033CC"/>
                </a:solidFill>
                <a:latin typeface="Trebuchet MS"/>
                <a:ea typeface="Cambria"/>
              </a:rPr>
            </a:br>
            <a:r>
              <a:rPr lang="en-US" sz="2400" dirty="0">
                <a:solidFill>
                  <a:srgbClr val="0033CC"/>
                </a:solidFill>
                <a:latin typeface="Trebuchet MS"/>
                <a:ea typeface="Cambria"/>
              </a:rPr>
              <a:t>	Once the fonts are generated as images and converted to fonts 	usable by the system, </a:t>
            </a:r>
            <a:r>
              <a:rPr lang="en-US" sz="2400" b="1" u="sng" dirty="0">
                <a:solidFill>
                  <a:srgbClr val="0033CC"/>
                </a:solidFill>
                <a:latin typeface="Trebuchet MS"/>
                <a:ea typeface="Cambria"/>
              </a:rPr>
              <a:t>they can be downloaded on the system on </a:t>
            </a:r>
            <a:r>
              <a:rPr lang="en-US" sz="2400" b="1" dirty="0">
                <a:solidFill>
                  <a:srgbClr val="0033CC"/>
                </a:solidFill>
                <a:latin typeface="Trebuchet MS"/>
                <a:ea typeface="Cambria"/>
              </a:rPr>
              <a:t>	</a:t>
            </a:r>
            <a:r>
              <a:rPr lang="en-US" sz="2400" b="1" u="sng" dirty="0">
                <a:solidFill>
                  <a:srgbClr val="0033CC"/>
                </a:solidFill>
                <a:latin typeface="Trebuchet MS"/>
                <a:ea typeface="Cambria"/>
              </a:rPr>
              <a:t>which the application requires them.</a:t>
            </a:r>
            <a:r>
              <a:rPr lang="en-US" sz="2400" dirty="0">
                <a:solidFill>
                  <a:srgbClr val="0033CC"/>
                </a:solidFill>
                <a:latin typeface="Trebuchet MS"/>
                <a:ea typeface="Cambria"/>
              </a:rPr>
              <a:t> Can be used an additional 	tool for any application once deployed. Once downloaded they can 	be used on literally any system as regular fonts are used.</a:t>
            </a:r>
          </a:p>
        </p:txBody>
      </p:sp>
      <p:sp>
        <p:nvSpPr>
          <p:cNvPr id="5" name="Rectangle 4">
            <a:extLst>
              <a:ext uri="{FF2B5EF4-FFF2-40B4-BE49-F238E27FC236}">
                <a16:creationId xmlns:a16="http://schemas.microsoft.com/office/drawing/2014/main" id="{D5F0C1D8-7E8E-454A-9D69-FB097B2F86E1}"/>
              </a:ext>
            </a:extLst>
          </p:cNvPr>
          <p:cNvSpPr/>
          <p:nvPr/>
        </p:nvSpPr>
        <p:spPr>
          <a:xfrm>
            <a:off x="534571" y="4676685"/>
            <a:ext cx="10530831" cy="1200329"/>
          </a:xfrm>
          <a:prstGeom prst="rect">
            <a:avLst/>
          </a:prstGeom>
        </p:spPr>
        <p:txBody>
          <a:bodyPr wrap="square">
            <a:spAutoFit/>
          </a:bodyPr>
          <a:lstStyle/>
          <a:p>
            <a:pPr indent="457200">
              <a:spcBef>
                <a:spcPts val="400"/>
              </a:spcBef>
              <a:defRPr sz="2400">
                <a:solidFill>
                  <a:srgbClr val="0033CC"/>
                </a:solidFill>
                <a:latin typeface="Cambria"/>
                <a:ea typeface="Cambria"/>
                <a:cs typeface="Cambria"/>
                <a:sym typeface="Cambria"/>
              </a:defRPr>
            </a:pPr>
            <a:r>
              <a:rPr lang="en-US" b="1" dirty="0">
                <a:solidFill>
                  <a:srgbClr val="0033CC"/>
                </a:solidFill>
                <a:latin typeface="Trebuchet MS"/>
                <a:ea typeface="Cambria"/>
              </a:rPr>
              <a:t>Dependencies</a:t>
            </a:r>
            <a:br>
              <a:rPr lang="en-US" dirty="0">
                <a:solidFill>
                  <a:srgbClr val="0033CC"/>
                </a:solidFill>
                <a:latin typeface="Trebuchet MS"/>
                <a:ea typeface="Cambria"/>
              </a:rPr>
            </a:br>
            <a:r>
              <a:rPr lang="en-US" dirty="0">
                <a:solidFill>
                  <a:srgbClr val="0033CC"/>
                </a:solidFill>
                <a:latin typeface="Trebuchet MS"/>
                <a:ea typeface="Cambria"/>
              </a:rPr>
              <a:t>	</a:t>
            </a:r>
            <a:r>
              <a:rPr lang="en-US" b="1" u="sng" dirty="0">
                <a:solidFill>
                  <a:srgbClr val="0033CC"/>
                </a:solidFill>
                <a:latin typeface="Trebuchet MS"/>
                <a:ea typeface="Cambria"/>
              </a:rPr>
              <a:t>1 set of glyphs/images</a:t>
            </a:r>
            <a:r>
              <a:rPr lang="en-US" dirty="0">
                <a:solidFill>
                  <a:srgbClr val="0033CC"/>
                </a:solidFill>
                <a:latin typeface="Trebuchet MS"/>
                <a:ea typeface="Cambria"/>
              </a:rPr>
              <a:t> of alphabets with all </a:t>
            </a:r>
            <a:r>
              <a:rPr lang="en-US" dirty="0" err="1">
                <a:solidFill>
                  <a:srgbClr val="0033CC"/>
                </a:solidFill>
                <a:latin typeface="Trebuchet MS"/>
                <a:ea typeface="Cambria"/>
              </a:rPr>
              <a:t>maatras</a:t>
            </a:r>
            <a:r>
              <a:rPr lang="en-US" dirty="0">
                <a:solidFill>
                  <a:srgbClr val="0033CC"/>
                </a:solidFill>
                <a:latin typeface="Trebuchet MS"/>
                <a:ea typeface="Cambria"/>
              </a:rPr>
              <a:t> for whichever 	language.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Google Shape;45;p6"/>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08" name="Google Shape;46;p6"/>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Design Details</a:t>
            </a:r>
          </a:p>
        </p:txBody>
      </p:sp>
      <p:sp>
        <p:nvSpPr>
          <p:cNvPr id="2" name="Rectangle 1">
            <a:extLst>
              <a:ext uri="{FF2B5EF4-FFF2-40B4-BE49-F238E27FC236}">
                <a16:creationId xmlns:a16="http://schemas.microsoft.com/office/drawing/2014/main" id="{45955B7A-2E8A-4940-A328-692323A4CD6B}"/>
              </a:ext>
            </a:extLst>
          </p:cNvPr>
          <p:cNvSpPr/>
          <p:nvPr/>
        </p:nvSpPr>
        <p:spPr>
          <a:xfrm>
            <a:off x="276660" y="3867194"/>
            <a:ext cx="11019693" cy="2041585"/>
          </a:xfrm>
          <a:prstGeom prst="rect">
            <a:avLst/>
          </a:prstGeom>
        </p:spPr>
        <p:txBody>
          <a:bodyPr wrap="square">
            <a:spAutoFit/>
          </a:bodyPr>
          <a:lstStyle/>
          <a:p>
            <a:pPr>
              <a:spcBef>
                <a:spcPts val="400"/>
              </a:spcBef>
              <a:defRPr sz="2400">
                <a:solidFill>
                  <a:srgbClr val="0033CC"/>
                </a:solidFill>
                <a:latin typeface="Cambria"/>
                <a:ea typeface="Cambria"/>
                <a:cs typeface="Cambria"/>
                <a:sym typeface="Cambria"/>
              </a:defRPr>
            </a:pPr>
            <a:r>
              <a:rPr lang="en-US" sz="2400" b="1" dirty="0">
                <a:solidFill>
                  <a:srgbClr val="0033CC"/>
                </a:solidFill>
                <a:latin typeface="Trebuchet MS"/>
                <a:ea typeface="Cambria"/>
              </a:rPr>
              <a:t>Legacy to modernization</a:t>
            </a:r>
          </a:p>
          <a:p>
            <a:pPr marL="342900" lvl="2" indent="-342900">
              <a:spcBef>
                <a:spcPts val="400"/>
              </a:spcBef>
              <a:buFont typeface="Arial" panose="020B0604020202020204" pitchFamily="34" charset="0"/>
              <a:buChar char="•"/>
              <a:defRPr sz="2400">
                <a:solidFill>
                  <a:srgbClr val="0033CC"/>
                </a:solidFill>
                <a:latin typeface="Cambria"/>
                <a:ea typeface="Cambria"/>
                <a:cs typeface="Cambria"/>
                <a:sym typeface="Cambria"/>
              </a:defRPr>
            </a:pPr>
            <a:r>
              <a:rPr lang="en-US" sz="2400" dirty="0">
                <a:solidFill>
                  <a:srgbClr val="0033CC"/>
                </a:solidFill>
                <a:latin typeface="Trebuchet MS"/>
                <a:ea typeface="Cambria"/>
              </a:rPr>
              <a:t>Currently fonts are generated </a:t>
            </a:r>
            <a:r>
              <a:rPr lang="en-US" sz="2400" b="1" u="sng" dirty="0">
                <a:solidFill>
                  <a:srgbClr val="0033CC"/>
                </a:solidFill>
                <a:latin typeface="Trebuchet MS"/>
                <a:ea typeface="Cambria"/>
              </a:rPr>
              <a:t>manually</a:t>
            </a:r>
            <a:r>
              <a:rPr lang="en-US" sz="2400" dirty="0">
                <a:solidFill>
                  <a:srgbClr val="0033CC"/>
                </a:solidFill>
                <a:latin typeface="Trebuchet MS"/>
                <a:ea typeface="Cambria"/>
              </a:rPr>
              <a:t> by designers. These designers use software drawing tools to draw and create each letter of the alphabet set. </a:t>
            </a:r>
          </a:p>
          <a:p>
            <a:pPr marL="342900" lvl="2" indent="-342900">
              <a:spcBef>
                <a:spcPts val="400"/>
              </a:spcBef>
              <a:buFont typeface="Arial" panose="020B0604020202020204" pitchFamily="34" charset="0"/>
              <a:buChar char="•"/>
              <a:defRPr sz="2400">
                <a:solidFill>
                  <a:srgbClr val="0033CC"/>
                </a:solidFill>
                <a:latin typeface="Cambria"/>
                <a:ea typeface="Cambria"/>
                <a:cs typeface="Cambria"/>
                <a:sym typeface="Cambria"/>
              </a:defRPr>
            </a:pPr>
            <a:r>
              <a:rPr lang="en-US" sz="2400" dirty="0">
                <a:solidFill>
                  <a:srgbClr val="0033CC"/>
                </a:solidFill>
                <a:latin typeface="Trebuchet MS"/>
                <a:ea typeface="Cambria"/>
              </a:rPr>
              <a:t>Not only is this process hard because the designers have to </a:t>
            </a:r>
            <a:r>
              <a:rPr lang="en-US" sz="2400" b="1" u="sng" dirty="0">
                <a:solidFill>
                  <a:srgbClr val="0033CC"/>
                </a:solidFill>
                <a:latin typeface="Trebuchet MS"/>
                <a:ea typeface="Cambria"/>
              </a:rPr>
              <a:t>ensure style consistency among every letter</a:t>
            </a:r>
            <a:r>
              <a:rPr lang="en-US" sz="2400" dirty="0">
                <a:solidFill>
                  <a:srgbClr val="0033CC"/>
                </a:solidFill>
                <a:latin typeface="Trebuchet MS"/>
                <a:ea typeface="Cambria"/>
              </a:rPr>
              <a:t>, but it is </a:t>
            </a:r>
            <a:r>
              <a:rPr lang="en-US" sz="2400" b="1" u="sng" dirty="0">
                <a:solidFill>
                  <a:srgbClr val="0033CC"/>
                </a:solidFill>
                <a:latin typeface="Trebuchet MS"/>
                <a:ea typeface="Cambria"/>
              </a:rPr>
              <a:t>time consuming</a:t>
            </a:r>
            <a:r>
              <a:rPr lang="en-US" sz="2400" dirty="0">
                <a:solidFill>
                  <a:srgbClr val="0033CC"/>
                </a:solidFill>
                <a:latin typeface="Trebuchet MS"/>
                <a:ea typeface="Cambria"/>
              </a:rPr>
              <a:t> as well.</a:t>
            </a:r>
          </a:p>
        </p:txBody>
      </p:sp>
      <p:sp>
        <p:nvSpPr>
          <p:cNvPr id="7" name="Google Shape;47;p6">
            <a:extLst>
              <a:ext uri="{FF2B5EF4-FFF2-40B4-BE49-F238E27FC236}">
                <a16:creationId xmlns:a16="http://schemas.microsoft.com/office/drawing/2014/main" id="{93763E8B-FDF7-4F18-BA60-C312A401B6C3}"/>
              </a:ext>
            </a:extLst>
          </p:cNvPr>
          <p:cNvSpPr txBox="1"/>
          <p:nvPr/>
        </p:nvSpPr>
        <p:spPr>
          <a:xfrm>
            <a:off x="-93788" y="1883808"/>
            <a:ext cx="11760591" cy="1569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nchor="ctr">
            <a:spAutoFit/>
          </a:bodyPr>
          <a:lstStyle/>
          <a:p>
            <a:pPr indent="457200">
              <a:spcBef>
                <a:spcPts val="400"/>
              </a:spcBef>
              <a:defRPr sz="2400">
                <a:solidFill>
                  <a:srgbClr val="0033CC"/>
                </a:solidFill>
                <a:latin typeface="Cambria"/>
                <a:ea typeface="Cambria"/>
                <a:cs typeface="Cambria"/>
                <a:sym typeface="Cambria"/>
              </a:defRPr>
            </a:pPr>
            <a:r>
              <a:rPr sz="2400" b="1" dirty="0">
                <a:solidFill>
                  <a:srgbClr val="0033CC"/>
                </a:solidFill>
                <a:latin typeface="Trebuchet MS"/>
                <a:ea typeface="Cambria"/>
              </a:rPr>
              <a:t>Application compatibility</a:t>
            </a:r>
            <a:br>
              <a:rPr dirty="0"/>
            </a:br>
            <a:r>
              <a:rPr lang="en-US" dirty="0"/>
              <a:t>	</a:t>
            </a:r>
            <a:r>
              <a:rPr lang="en-US" sz="2400" dirty="0">
                <a:solidFill>
                  <a:srgbClr val="0033CC"/>
                </a:solidFill>
                <a:latin typeface="Trebuchet MS"/>
                <a:ea typeface="Cambria"/>
              </a:rPr>
              <a:t>Provided </a:t>
            </a:r>
            <a:r>
              <a:rPr lang="en-US" sz="2400" b="1" u="sng" dirty="0">
                <a:solidFill>
                  <a:srgbClr val="0033CC"/>
                </a:solidFill>
                <a:latin typeface="Trebuchet MS"/>
                <a:ea typeface="Cambria"/>
              </a:rPr>
              <a:t>images in any image format </a:t>
            </a:r>
            <a:r>
              <a:rPr lang="en-US" sz="2400" dirty="0">
                <a:solidFill>
                  <a:srgbClr val="0033CC"/>
                </a:solidFill>
                <a:latin typeface="Trebuchet MS"/>
                <a:ea typeface="Cambria"/>
              </a:rPr>
              <a:t>like </a:t>
            </a:r>
            <a:r>
              <a:rPr lang="en-US" sz="2400" dirty="0" err="1">
                <a:solidFill>
                  <a:srgbClr val="0033CC"/>
                </a:solidFill>
                <a:latin typeface="Trebuchet MS"/>
                <a:ea typeface="Cambria"/>
              </a:rPr>
              <a:t>jpg,png,etc</a:t>
            </a:r>
            <a:r>
              <a:rPr lang="en-US" sz="2400" dirty="0">
                <a:solidFill>
                  <a:srgbClr val="0033CC"/>
                </a:solidFill>
                <a:latin typeface="Trebuchet MS"/>
                <a:ea typeface="Cambria"/>
              </a:rPr>
              <a:t>., new f</a:t>
            </a:r>
            <a:r>
              <a:rPr sz="2400" dirty="0">
                <a:solidFill>
                  <a:srgbClr val="0033CC"/>
                </a:solidFill>
                <a:latin typeface="Trebuchet MS"/>
                <a:ea typeface="Cambria"/>
              </a:rPr>
              <a:t>onts </a:t>
            </a:r>
            <a:r>
              <a:rPr lang="en-US" sz="2400" dirty="0">
                <a:solidFill>
                  <a:srgbClr val="0033CC"/>
                </a:solidFill>
                <a:latin typeface="Trebuchet MS"/>
                <a:ea typeface="Cambria"/>
              </a:rPr>
              <a:t>can</a:t>
            </a:r>
            <a:r>
              <a:rPr sz="2400" dirty="0">
                <a:solidFill>
                  <a:srgbClr val="0033CC"/>
                </a:solidFill>
                <a:latin typeface="Trebuchet MS"/>
                <a:ea typeface="Cambria"/>
              </a:rPr>
              <a:t> </a:t>
            </a:r>
            <a:r>
              <a:rPr lang="en-US" sz="2400" dirty="0">
                <a:solidFill>
                  <a:srgbClr val="0033CC"/>
                </a:solidFill>
                <a:latin typeface="Trebuchet MS"/>
                <a:ea typeface="Cambria"/>
              </a:rPr>
              <a:t>be 	</a:t>
            </a:r>
            <a:r>
              <a:rPr sz="2400" b="1" u="sng" dirty="0">
                <a:solidFill>
                  <a:srgbClr val="0033CC"/>
                </a:solidFill>
                <a:latin typeface="Trebuchet MS"/>
                <a:ea typeface="Cambria"/>
              </a:rPr>
              <a:t>generated as images</a:t>
            </a:r>
            <a:r>
              <a:rPr lang="en-US" sz="2400" dirty="0">
                <a:solidFill>
                  <a:srgbClr val="0033CC"/>
                </a:solidFill>
                <a:latin typeface="Trebuchet MS"/>
                <a:ea typeface="Cambria"/>
              </a:rPr>
              <a:t>. These </a:t>
            </a:r>
            <a:r>
              <a:rPr lang="en-US" sz="2400" b="1" u="sng" dirty="0">
                <a:solidFill>
                  <a:srgbClr val="0033CC"/>
                </a:solidFill>
                <a:latin typeface="Trebuchet MS"/>
                <a:ea typeface="Cambria"/>
              </a:rPr>
              <a:t>images</a:t>
            </a:r>
            <a:r>
              <a:rPr sz="2400" dirty="0">
                <a:solidFill>
                  <a:srgbClr val="0033CC"/>
                </a:solidFill>
                <a:latin typeface="Trebuchet MS"/>
                <a:ea typeface="Cambria"/>
              </a:rPr>
              <a:t> </a:t>
            </a:r>
            <a:r>
              <a:rPr lang="en-US" sz="2400" dirty="0">
                <a:solidFill>
                  <a:srgbClr val="0033CC"/>
                </a:solidFill>
                <a:latin typeface="Trebuchet MS"/>
                <a:ea typeface="Cambria"/>
              </a:rPr>
              <a:t>can</a:t>
            </a:r>
            <a:r>
              <a:rPr sz="2400" dirty="0">
                <a:solidFill>
                  <a:srgbClr val="0033CC"/>
                </a:solidFill>
                <a:latin typeface="Trebuchet MS"/>
                <a:ea typeface="Cambria"/>
              </a:rPr>
              <a:t> easily be </a:t>
            </a:r>
            <a:r>
              <a:rPr sz="2400" b="1" u="sng" dirty="0">
                <a:solidFill>
                  <a:srgbClr val="0033CC"/>
                </a:solidFill>
                <a:latin typeface="Trebuchet MS"/>
                <a:ea typeface="Cambria"/>
              </a:rPr>
              <a:t>converted as fonts </a:t>
            </a:r>
            <a:r>
              <a:rPr sz="2400" dirty="0">
                <a:solidFill>
                  <a:srgbClr val="0033CC"/>
                </a:solidFill>
                <a:latin typeface="Trebuchet MS"/>
                <a:ea typeface="Cambria"/>
              </a:rPr>
              <a:t>and </a:t>
            </a:r>
            <a:r>
              <a:rPr lang="en-US" sz="2400" dirty="0">
                <a:solidFill>
                  <a:srgbClr val="0033CC"/>
                </a:solidFill>
                <a:latin typeface="Trebuchet MS"/>
                <a:ea typeface="Cambria"/>
              </a:rPr>
              <a:t>	</a:t>
            </a:r>
            <a:r>
              <a:rPr sz="2400" dirty="0">
                <a:solidFill>
                  <a:srgbClr val="0033CC"/>
                </a:solidFill>
                <a:latin typeface="Trebuchet MS"/>
                <a:ea typeface="Cambria"/>
              </a:rPr>
              <a:t>used along with literally any application that requires these fonts.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oogle Shape;45;p6"/>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12" name="Google Shape;46;p6"/>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Design Details</a:t>
            </a:r>
          </a:p>
        </p:txBody>
      </p:sp>
      <p:sp>
        <p:nvSpPr>
          <p:cNvPr id="213" name="Google Shape;47;p6"/>
          <p:cNvSpPr txBox="1"/>
          <p:nvPr/>
        </p:nvSpPr>
        <p:spPr>
          <a:xfrm>
            <a:off x="286044" y="2365980"/>
            <a:ext cx="11619912" cy="1990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nchor="ctr">
            <a:spAutoFit/>
          </a:bodyPr>
          <a:lstStyle/>
          <a:p>
            <a:pPr marL="342900" lvl="2" indent="-342900">
              <a:spcBef>
                <a:spcPts val="400"/>
              </a:spcBef>
              <a:buFont typeface="Arial" panose="020B0604020202020204" pitchFamily="34" charset="0"/>
              <a:buChar char="•"/>
              <a:defRPr sz="2400">
                <a:solidFill>
                  <a:srgbClr val="0033CC"/>
                </a:solidFill>
                <a:latin typeface="Cambria"/>
                <a:ea typeface="Cambria"/>
                <a:cs typeface="Cambria"/>
                <a:sym typeface="Cambria"/>
              </a:defRPr>
            </a:pPr>
            <a:r>
              <a:rPr sz="2400" dirty="0">
                <a:solidFill>
                  <a:srgbClr val="0033CC"/>
                </a:solidFill>
                <a:latin typeface="Trebuchet MS"/>
                <a:ea typeface="Cambria"/>
              </a:rPr>
              <a:t>Recent research have attempted to generate fonts for the English language,</a:t>
            </a:r>
            <a:r>
              <a:rPr lang="en-US" sz="2400" dirty="0">
                <a:solidFill>
                  <a:srgbClr val="0033CC"/>
                </a:solidFill>
                <a:latin typeface="Trebuchet MS"/>
                <a:ea typeface="Cambria"/>
              </a:rPr>
              <a:t> </a:t>
            </a:r>
            <a:r>
              <a:rPr sz="2400" dirty="0">
                <a:solidFill>
                  <a:srgbClr val="0033CC"/>
                </a:solidFill>
                <a:latin typeface="Trebuchet MS"/>
                <a:ea typeface="Cambria"/>
              </a:rPr>
              <a:t>however they require a </a:t>
            </a:r>
            <a:r>
              <a:rPr sz="2400" b="1" u="sng" dirty="0">
                <a:solidFill>
                  <a:srgbClr val="0033CC"/>
                </a:solidFill>
                <a:latin typeface="Trebuchet MS"/>
                <a:ea typeface="Cambria"/>
              </a:rPr>
              <a:t>large </a:t>
            </a:r>
            <a:r>
              <a:rPr lang="en-US" sz="2400" b="1" u="sng" dirty="0">
                <a:solidFill>
                  <a:srgbClr val="0033CC"/>
                </a:solidFill>
                <a:latin typeface="Trebuchet MS"/>
                <a:ea typeface="Cambria"/>
              </a:rPr>
              <a:t>amount</a:t>
            </a:r>
            <a:r>
              <a:rPr sz="2400" b="1" u="sng" dirty="0">
                <a:solidFill>
                  <a:srgbClr val="0033CC"/>
                </a:solidFill>
                <a:latin typeface="Trebuchet MS"/>
                <a:ea typeface="Cambria"/>
              </a:rPr>
              <a:t> of pre-existing fonts </a:t>
            </a:r>
            <a:r>
              <a:rPr sz="2400" dirty="0">
                <a:solidFill>
                  <a:srgbClr val="0033CC"/>
                </a:solidFill>
                <a:latin typeface="Trebuchet MS"/>
                <a:ea typeface="Cambria"/>
              </a:rPr>
              <a:t>to start generating new fonts. </a:t>
            </a:r>
            <a:endParaRPr lang="en-US" sz="2400" dirty="0">
              <a:solidFill>
                <a:srgbClr val="0033CC"/>
              </a:solidFill>
              <a:latin typeface="Trebuchet MS"/>
              <a:ea typeface="Cambria"/>
            </a:endParaRPr>
          </a:p>
          <a:p>
            <a:pPr marL="342900" lvl="2" indent="-342900">
              <a:spcBef>
                <a:spcPts val="400"/>
              </a:spcBef>
              <a:buFont typeface="Arial" panose="020B0604020202020204" pitchFamily="34" charset="0"/>
              <a:buChar char="•"/>
              <a:defRPr sz="2400">
                <a:solidFill>
                  <a:srgbClr val="0033CC"/>
                </a:solidFill>
                <a:latin typeface="Cambria"/>
                <a:ea typeface="Cambria"/>
                <a:cs typeface="Cambria"/>
                <a:sym typeface="Cambria"/>
              </a:defRPr>
            </a:pPr>
            <a:r>
              <a:rPr sz="2400" dirty="0">
                <a:solidFill>
                  <a:srgbClr val="0033CC"/>
                </a:solidFill>
                <a:latin typeface="Trebuchet MS"/>
                <a:ea typeface="Cambria"/>
              </a:rPr>
              <a:t>This amount of data </a:t>
            </a:r>
            <a:r>
              <a:rPr sz="2400" b="1" u="sng" dirty="0">
                <a:solidFill>
                  <a:srgbClr val="0033CC"/>
                </a:solidFill>
                <a:latin typeface="Trebuchet MS"/>
                <a:ea typeface="Cambria"/>
              </a:rPr>
              <a:t>doesn’t exist for Indian languages like Kannada</a:t>
            </a:r>
            <a:r>
              <a:rPr sz="2400" dirty="0">
                <a:solidFill>
                  <a:srgbClr val="0033CC"/>
                </a:solidFill>
                <a:latin typeface="Trebuchet MS"/>
                <a:ea typeface="Cambria"/>
              </a:rPr>
              <a:t>, which have only about </a:t>
            </a:r>
            <a:r>
              <a:rPr lang="en-IN" sz="2400" b="1" u="sng" dirty="0">
                <a:solidFill>
                  <a:srgbClr val="0033CC"/>
                </a:solidFill>
                <a:latin typeface="Trebuchet MS"/>
                <a:ea typeface="Cambria"/>
              </a:rPr>
              <a:t>4-5 available fonts</a:t>
            </a:r>
            <a:r>
              <a:rPr sz="2400" dirty="0">
                <a:solidFill>
                  <a:srgbClr val="0033CC"/>
                </a:solidFill>
                <a:latin typeface="Trebuchet MS"/>
                <a:ea typeface="Cambria"/>
              </a:rPr>
              <a:t>. </a:t>
            </a:r>
            <a:endParaRPr lang="en-US" sz="2400" dirty="0">
              <a:solidFill>
                <a:srgbClr val="0033CC"/>
              </a:solidFill>
              <a:latin typeface="Trebuchet MS"/>
              <a:ea typeface="Cambria"/>
            </a:endParaRPr>
          </a:p>
        </p:txBody>
      </p:sp>
      <p:sp>
        <p:nvSpPr>
          <p:cNvPr id="5" name="Rectangle 4">
            <a:extLst>
              <a:ext uri="{FF2B5EF4-FFF2-40B4-BE49-F238E27FC236}">
                <a16:creationId xmlns:a16="http://schemas.microsoft.com/office/drawing/2014/main" id="{F0F4C2DD-2B5E-41EC-BA89-CBF3037CBBB7}"/>
              </a:ext>
            </a:extLst>
          </p:cNvPr>
          <p:cNvSpPr/>
          <p:nvPr/>
        </p:nvSpPr>
        <p:spPr>
          <a:xfrm>
            <a:off x="286044" y="4492020"/>
            <a:ext cx="11272913" cy="1569660"/>
          </a:xfrm>
          <a:prstGeom prst="rect">
            <a:avLst/>
          </a:prstGeom>
        </p:spPr>
        <p:txBody>
          <a:bodyPr wrap="square">
            <a:spAutoFit/>
          </a:bodyPr>
          <a:lstStyle/>
          <a:p>
            <a:pPr marL="342900" lvl="2" indent="-342900">
              <a:spcBef>
                <a:spcPts val="400"/>
              </a:spcBef>
              <a:buFont typeface="Arial" panose="020B0604020202020204" pitchFamily="34" charset="0"/>
              <a:buChar char="•"/>
              <a:defRPr sz="2400">
                <a:solidFill>
                  <a:srgbClr val="0033CC"/>
                </a:solidFill>
                <a:latin typeface="Cambria"/>
                <a:ea typeface="Cambria"/>
                <a:cs typeface="Cambria"/>
                <a:sym typeface="Cambria"/>
              </a:defRPr>
            </a:pPr>
            <a:r>
              <a:rPr lang="en-US" sz="2400" dirty="0">
                <a:solidFill>
                  <a:srgbClr val="0033CC"/>
                </a:solidFill>
                <a:latin typeface="Trebuchet MS"/>
                <a:ea typeface="Cambria"/>
              </a:rPr>
              <a:t>Hence a </a:t>
            </a:r>
            <a:r>
              <a:rPr lang="en-US" sz="2400" b="1" u="sng" dirty="0">
                <a:solidFill>
                  <a:srgbClr val="0033CC"/>
                </a:solidFill>
                <a:latin typeface="Trebuchet MS"/>
                <a:ea typeface="Cambria"/>
              </a:rPr>
              <a:t>different approach</a:t>
            </a:r>
            <a:r>
              <a:rPr lang="en-US" sz="2400" dirty="0">
                <a:solidFill>
                  <a:srgbClr val="0033CC"/>
                </a:solidFill>
                <a:latin typeface="Trebuchet MS"/>
                <a:ea typeface="Cambria"/>
              </a:rPr>
              <a:t> is required to generate fonts for Indian languages so that fonts can be generated </a:t>
            </a:r>
            <a:r>
              <a:rPr lang="en-US" sz="2400" b="1" u="sng" dirty="0">
                <a:solidFill>
                  <a:srgbClr val="0033CC"/>
                </a:solidFill>
                <a:latin typeface="Trebuchet MS"/>
                <a:ea typeface="Cambria"/>
              </a:rPr>
              <a:t>without the need for pre-existing fonts</a:t>
            </a:r>
            <a:r>
              <a:rPr lang="en-US" sz="2400" dirty="0">
                <a:solidFill>
                  <a:srgbClr val="0033CC"/>
                </a:solidFill>
                <a:latin typeface="Trebuchet MS"/>
                <a:ea typeface="Cambria"/>
              </a:rPr>
              <a:t>. This is where </a:t>
            </a:r>
            <a:r>
              <a:rPr lang="en-US" sz="2400" b="1" u="sng" dirty="0">
                <a:solidFill>
                  <a:srgbClr val="0033CC"/>
                </a:solidFill>
                <a:latin typeface="Trebuchet MS"/>
                <a:ea typeface="Cambria"/>
              </a:rPr>
              <a:t>our solution </a:t>
            </a:r>
            <a:r>
              <a:rPr lang="en-US" sz="2400" dirty="0">
                <a:solidFill>
                  <a:srgbClr val="0033CC"/>
                </a:solidFill>
                <a:latin typeface="Trebuchet MS"/>
                <a:ea typeface="Cambria"/>
              </a:rPr>
              <a:t>comes into picture where we can </a:t>
            </a:r>
            <a:r>
              <a:rPr lang="en-US" sz="2400" b="1" u="sng" dirty="0">
                <a:solidFill>
                  <a:srgbClr val="0033CC"/>
                </a:solidFill>
                <a:latin typeface="Trebuchet MS"/>
                <a:ea typeface="Cambria"/>
              </a:rPr>
              <a:t>generate new style consistent fonts without the need for pre-existing fonts</a:t>
            </a:r>
            <a:r>
              <a:rPr lang="en-US" sz="2400" dirty="0">
                <a:solidFill>
                  <a:srgbClr val="0033CC"/>
                </a:solidFill>
                <a:latin typeface="Trebuchet MS"/>
                <a:ea typeface="Cambria"/>
              </a:rPr>
              <a:t>.</a:t>
            </a:r>
          </a:p>
        </p:txBody>
      </p:sp>
      <p:sp>
        <p:nvSpPr>
          <p:cNvPr id="6" name="Rectangle 5">
            <a:extLst>
              <a:ext uri="{FF2B5EF4-FFF2-40B4-BE49-F238E27FC236}">
                <a16:creationId xmlns:a16="http://schemas.microsoft.com/office/drawing/2014/main" id="{CF34AF6F-D106-4396-B6B0-075C234BF852}"/>
              </a:ext>
            </a:extLst>
          </p:cNvPr>
          <p:cNvSpPr/>
          <p:nvPr/>
        </p:nvSpPr>
        <p:spPr>
          <a:xfrm>
            <a:off x="599037" y="1797317"/>
            <a:ext cx="7855646" cy="461665"/>
          </a:xfrm>
          <a:prstGeom prst="rect">
            <a:avLst/>
          </a:prstGeom>
        </p:spPr>
        <p:txBody>
          <a:bodyPr wrap="square">
            <a:spAutoFit/>
          </a:bodyPr>
          <a:lstStyle/>
          <a:p>
            <a:pPr>
              <a:spcBef>
                <a:spcPts val="400"/>
              </a:spcBef>
              <a:defRPr sz="2400">
                <a:solidFill>
                  <a:srgbClr val="0033CC"/>
                </a:solidFill>
                <a:latin typeface="Cambria"/>
                <a:ea typeface="Cambria"/>
                <a:cs typeface="Cambria"/>
                <a:sym typeface="Cambria"/>
              </a:defRPr>
            </a:pPr>
            <a:r>
              <a:rPr lang="en-IN" b="1" dirty="0">
                <a:solidFill>
                  <a:srgbClr val="0033CC"/>
                </a:solidFill>
                <a:latin typeface="Trebuchet MS"/>
                <a:ea typeface="Cambria"/>
              </a:rPr>
              <a:t>Legacy to modernization (continued)</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Google Shape;45;p6"/>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16" name="Google Shape;46;p6"/>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Design Details</a:t>
            </a:r>
          </a:p>
        </p:txBody>
      </p:sp>
      <p:sp>
        <p:nvSpPr>
          <p:cNvPr id="7" name="Google Shape;47;p6">
            <a:extLst>
              <a:ext uri="{FF2B5EF4-FFF2-40B4-BE49-F238E27FC236}">
                <a16:creationId xmlns:a16="http://schemas.microsoft.com/office/drawing/2014/main" id="{5E2923FC-BBFC-47A3-91E2-4CB89E5E2562}"/>
              </a:ext>
            </a:extLst>
          </p:cNvPr>
          <p:cNvSpPr txBox="1"/>
          <p:nvPr/>
        </p:nvSpPr>
        <p:spPr>
          <a:xfrm>
            <a:off x="-131900" y="4435775"/>
            <a:ext cx="11850279" cy="23082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nchor="ctr">
            <a:spAutoFit/>
          </a:bodyPr>
          <a:lstStyle/>
          <a:p>
            <a:pPr indent="457200">
              <a:spcBef>
                <a:spcPts val="400"/>
              </a:spcBef>
              <a:defRPr sz="2400">
                <a:solidFill>
                  <a:srgbClr val="0033CC"/>
                </a:solidFill>
                <a:latin typeface="Cambria"/>
                <a:ea typeface="Cambria"/>
                <a:cs typeface="Cambria"/>
                <a:sym typeface="Cambria"/>
              </a:defRPr>
            </a:pPr>
            <a:r>
              <a:rPr lang="en-US" sz="2400" b="1" dirty="0">
                <a:solidFill>
                  <a:srgbClr val="0033CC"/>
                </a:solidFill>
                <a:latin typeface="Trebuchet MS"/>
                <a:ea typeface="Cambria"/>
              </a:rPr>
              <a:t>Constraints</a:t>
            </a:r>
            <a:br>
              <a:rPr lang="en-US" sz="2400" dirty="0">
                <a:solidFill>
                  <a:srgbClr val="0033CC"/>
                </a:solidFill>
                <a:latin typeface="Trebuchet MS"/>
                <a:ea typeface="Cambria"/>
              </a:rPr>
            </a:br>
            <a:r>
              <a:rPr lang="en-US" sz="2400" dirty="0">
                <a:solidFill>
                  <a:srgbClr val="0033CC"/>
                </a:solidFill>
                <a:latin typeface="Trebuchet MS"/>
                <a:ea typeface="Cambria"/>
              </a:rPr>
              <a:t>	To generate fonts we need to </a:t>
            </a:r>
            <a:r>
              <a:rPr lang="en-US" sz="2400" b="1" u="sng" dirty="0">
                <a:solidFill>
                  <a:srgbClr val="0033CC"/>
                </a:solidFill>
                <a:latin typeface="Trebuchet MS"/>
                <a:ea typeface="Cambria"/>
              </a:rPr>
              <a:t>create separate models for each letter</a:t>
            </a:r>
            <a:r>
              <a:rPr lang="en-US" sz="2400" dirty="0">
                <a:solidFill>
                  <a:srgbClr val="0033CC"/>
                </a:solidFill>
                <a:latin typeface="Trebuchet MS"/>
                <a:ea typeface="Cambria"/>
              </a:rPr>
              <a:t> and 	separate model for each letter with different </a:t>
            </a:r>
            <a:r>
              <a:rPr lang="en-US" sz="2400" dirty="0" err="1">
                <a:solidFill>
                  <a:srgbClr val="0033CC"/>
                </a:solidFill>
                <a:latin typeface="Trebuchet MS"/>
                <a:ea typeface="Cambria"/>
              </a:rPr>
              <a:t>maatras</a:t>
            </a:r>
            <a:r>
              <a:rPr lang="en-US" sz="2400" dirty="0">
                <a:solidFill>
                  <a:srgbClr val="0033CC"/>
                </a:solidFill>
                <a:latin typeface="Trebuchet MS"/>
                <a:ea typeface="Cambria"/>
              </a:rPr>
              <a:t> as well. This makes 	generation of base models </a:t>
            </a:r>
            <a:r>
              <a:rPr lang="en-US" sz="2400" b="1" u="sng" dirty="0">
                <a:solidFill>
                  <a:srgbClr val="0033CC"/>
                </a:solidFill>
                <a:latin typeface="Trebuchet MS"/>
                <a:ea typeface="Cambria"/>
              </a:rPr>
              <a:t>challenging</a:t>
            </a:r>
            <a:r>
              <a:rPr lang="en-US" sz="2400" dirty="0">
                <a:solidFill>
                  <a:srgbClr val="0033CC"/>
                </a:solidFill>
                <a:latin typeface="Trebuchet MS"/>
                <a:ea typeface="Cambria"/>
              </a:rPr>
              <a:t> as well as </a:t>
            </a:r>
            <a:r>
              <a:rPr lang="en-US" sz="2400" b="1" u="sng" dirty="0">
                <a:solidFill>
                  <a:srgbClr val="0033CC"/>
                </a:solidFill>
                <a:latin typeface="Trebuchet MS"/>
                <a:ea typeface="Cambria"/>
              </a:rPr>
              <a:t>time consuming</a:t>
            </a:r>
            <a:r>
              <a:rPr lang="en-US" sz="2400" dirty="0">
                <a:solidFill>
                  <a:srgbClr val="0033CC"/>
                </a:solidFill>
                <a:latin typeface="Trebuchet MS"/>
                <a:ea typeface="Cambria"/>
              </a:rPr>
              <a:t>. </a:t>
            </a:r>
            <a:br>
              <a:rPr lang="en-US" sz="2400" dirty="0">
                <a:solidFill>
                  <a:srgbClr val="0033CC"/>
                </a:solidFill>
                <a:latin typeface="Trebuchet MS"/>
                <a:ea typeface="Cambria"/>
              </a:rPr>
            </a:br>
            <a:r>
              <a:rPr lang="en-US" sz="2400" dirty="0">
                <a:solidFill>
                  <a:srgbClr val="0033CC"/>
                </a:solidFill>
                <a:latin typeface="Trebuchet MS"/>
                <a:ea typeface="Cambria"/>
              </a:rPr>
              <a:t>	</a:t>
            </a:r>
            <a:r>
              <a:rPr lang="en-US" sz="2400" b="1" u="sng" dirty="0">
                <a:solidFill>
                  <a:srgbClr val="0033CC"/>
                </a:solidFill>
                <a:latin typeface="Trebuchet MS"/>
                <a:ea typeface="Cambria"/>
              </a:rPr>
              <a:t>Processing power required is considerably low</a:t>
            </a:r>
            <a:r>
              <a:rPr lang="en-US" sz="2400" dirty="0">
                <a:solidFill>
                  <a:srgbClr val="0033CC"/>
                </a:solidFill>
                <a:latin typeface="Trebuchet MS"/>
                <a:ea typeface="Cambria"/>
              </a:rPr>
              <a:t>. But </a:t>
            </a:r>
            <a:r>
              <a:rPr lang="en-US" sz="2400" b="1" u="sng" dirty="0">
                <a:solidFill>
                  <a:srgbClr val="0033CC"/>
                </a:solidFill>
                <a:latin typeface="Trebuchet MS"/>
                <a:ea typeface="Cambria"/>
              </a:rPr>
              <a:t>increase in image size </a:t>
            </a:r>
            <a:r>
              <a:rPr lang="en-US" sz="2400" dirty="0">
                <a:solidFill>
                  <a:srgbClr val="0033CC"/>
                </a:solidFill>
                <a:latin typeface="Trebuchet MS"/>
                <a:ea typeface="Cambria"/>
              </a:rPr>
              <a:t>	</a:t>
            </a:r>
            <a:r>
              <a:rPr lang="en-US" sz="2400" b="1" u="sng" dirty="0">
                <a:solidFill>
                  <a:srgbClr val="0033CC"/>
                </a:solidFill>
                <a:latin typeface="Trebuchet MS"/>
                <a:ea typeface="Cambria"/>
              </a:rPr>
              <a:t>increases model size exponentially</a:t>
            </a:r>
            <a:r>
              <a:rPr lang="en-US" sz="2400" dirty="0">
                <a:solidFill>
                  <a:srgbClr val="0033CC"/>
                </a:solidFill>
                <a:latin typeface="Trebuchet MS"/>
                <a:ea typeface="Cambria"/>
              </a:rPr>
              <a:t>.</a:t>
            </a:r>
          </a:p>
        </p:txBody>
      </p:sp>
      <p:sp>
        <p:nvSpPr>
          <p:cNvPr id="8" name="Google Shape;47;p6">
            <a:extLst>
              <a:ext uri="{FF2B5EF4-FFF2-40B4-BE49-F238E27FC236}">
                <a16:creationId xmlns:a16="http://schemas.microsoft.com/office/drawing/2014/main" id="{72405FED-ACAA-42EE-944E-C86027542CFF}"/>
              </a:ext>
            </a:extLst>
          </p:cNvPr>
          <p:cNvSpPr txBox="1"/>
          <p:nvPr/>
        </p:nvSpPr>
        <p:spPr>
          <a:xfrm>
            <a:off x="-131900" y="1617751"/>
            <a:ext cx="11667399" cy="2677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nchor="ctr">
            <a:spAutoFit/>
          </a:bodyPr>
          <a:lstStyle/>
          <a:p>
            <a:pPr indent="457200">
              <a:spcBef>
                <a:spcPts val="400"/>
              </a:spcBef>
              <a:defRPr sz="2400">
                <a:solidFill>
                  <a:srgbClr val="0033CC"/>
                </a:solidFill>
                <a:latin typeface="Cambria"/>
                <a:ea typeface="Cambria"/>
                <a:cs typeface="Cambria"/>
                <a:sym typeface="Cambria"/>
              </a:defRPr>
            </a:pPr>
            <a:r>
              <a:rPr sz="2400" b="1" dirty="0">
                <a:solidFill>
                  <a:srgbClr val="0033CC"/>
                </a:solidFill>
                <a:latin typeface="Trebuchet MS"/>
                <a:ea typeface="Cambria"/>
              </a:rPr>
              <a:t>Portability</a:t>
            </a:r>
            <a:r>
              <a:rPr lang="en-US" sz="2400" b="1" dirty="0">
                <a:solidFill>
                  <a:srgbClr val="0033CC"/>
                </a:solidFill>
                <a:latin typeface="Trebuchet MS"/>
                <a:ea typeface="Cambria"/>
              </a:rPr>
              <a:t> and r</a:t>
            </a:r>
            <a:r>
              <a:rPr lang="en-US" b="1" dirty="0">
                <a:solidFill>
                  <a:srgbClr val="0033CC"/>
                </a:solidFill>
                <a:latin typeface="Trebuchet MS"/>
                <a:ea typeface="Cambria"/>
              </a:rPr>
              <a:t>eusability</a:t>
            </a:r>
            <a:br>
              <a:rPr sz="2400" dirty="0">
                <a:solidFill>
                  <a:srgbClr val="0033CC"/>
                </a:solidFill>
                <a:latin typeface="Trebuchet MS"/>
                <a:ea typeface="Cambria"/>
              </a:rPr>
            </a:br>
            <a:r>
              <a:rPr lang="en-US" sz="2400" dirty="0">
                <a:solidFill>
                  <a:srgbClr val="0033CC"/>
                </a:solidFill>
                <a:latin typeface="Trebuchet MS"/>
                <a:ea typeface="Cambria"/>
              </a:rPr>
              <a:t>	</a:t>
            </a:r>
            <a:r>
              <a:rPr sz="2400" dirty="0">
                <a:solidFill>
                  <a:srgbClr val="0033CC"/>
                </a:solidFill>
                <a:latin typeface="Trebuchet MS"/>
                <a:ea typeface="Cambria"/>
              </a:rPr>
              <a:t>Our method </a:t>
            </a:r>
            <a:r>
              <a:rPr sz="2400" b="1" u="sng" dirty="0">
                <a:solidFill>
                  <a:srgbClr val="0033CC"/>
                </a:solidFill>
                <a:latin typeface="Trebuchet MS"/>
                <a:ea typeface="Cambria"/>
              </a:rPr>
              <a:t>can easily be used to generate new fonts for other languages </a:t>
            </a:r>
            <a:r>
              <a:rPr lang="en-US" sz="2400" b="1" dirty="0">
                <a:solidFill>
                  <a:srgbClr val="0033CC"/>
                </a:solidFill>
                <a:latin typeface="Trebuchet MS"/>
                <a:ea typeface="Cambria"/>
              </a:rPr>
              <a:t>	</a:t>
            </a:r>
            <a:r>
              <a:rPr sz="2400" b="1" u="sng" dirty="0">
                <a:solidFill>
                  <a:srgbClr val="0033CC"/>
                </a:solidFill>
                <a:latin typeface="Trebuchet MS"/>
                <a:ea typeface="Cambria"/>
              </a:rPr>
              <a:t>like Telugu or Hindi.</a:t>
            </a:r>
            <a:br>
              <a:rPr sz="2400" b="1" dirty="0">
                <a:solidFill>
                  <a:srgbClr val="0033CC"/>
                </a:solidFill>
                <a:latin typeface="Trebuchet MS"/>
                <a:ea typeface="Cambria"/>
              </a:rPr>
            </a:br>
            <a:r>
              <a:rPr lang="en-US" sz="2400" dirty="0">
                <a:solidFill>
                  <a:srgbClr val="0033CC"/>
                </a:solidFill>
                <a:latin typeface="Trebuchet MS"/>
                <a:ea typeface="Cambria"/>
              </a:rPr>
              <a:t>	</a:t>
            </a:r>
            <a:r>
              <a:rPr sz="2400" dirty="0">
                <a:solidFill>
                  <a:srgbClr val="0033CC"/>
                </a:solidFill>
                <a:latin typeface="Trebuchet MS"/>
                <a:ea typeface="Cambria"/>
              </a:rPr>
              <a:t>It can also be used for many generative tasks as well. </a:t>
            </a:r>
            <a:br>
              <a:rPr sz="2400" dirty="0">
                <a:solidFill>
                  <a:srgbClr val="0033CC"/>
                </a:solidFill>
                <a:latin typeface="Trebuchet MS"/>
                <a:ea typeface="Cambria"/>
              </a:rPr>
            </a:br>
            <a:r>
              <a:rPr lang="en-US" sz="2400" dirty="0">
                <a:solidFill>
                  <a:srgbClr val="0033CC"/>
                </a:solidFill>
                <a:latin typeface="Trebuchet MS"/>
                <a:ea typeface="Cambria"/>
              </a:rPr>
              <a:t>	</a:t>
            </a:r>
            <a:r>
              <a:rPr sz="2400" dirty="0">
                <a:solidFill>
                  <a:srgbClr val="0033CC"/>
                </a:solidFill>
                <a:latin typeface="Trebuchet MS"/>
                <a:ea typeface="Cambria"/>
              </a:rPr>
              <a:t>For example: this method can also be </a:t>
            </a:r>
            <a:r>
              <a:rPr sz="2400" b="1" u="sng" dirty="0">
                <a:solidFill>
                  <a:srgbClr val="0033CC"/>
                </a:solidFill>
                <a:latin typeface="Trebuchet MS"/>
                <a:ea typeface="Cambria"/>
              </a:rPr>
              <a:t>used for data augmentation </a:t>
            </a:r>
            <a:r>
              <a:rPr lang="en-US" sz="2400" b="1" dirty="0">
                <a:solidFill>
                  <a:srgbClr val="0033CC"/>
                </a:solidFill>
                <a:latin typeface="Trebuchet MS"/>
                <a:ea typeface="Cambria"/>
              </a:rPr>
              <a:t>	</a:t>
            </a:r>
            <a:r>
              <a:rPr sz="2400" b="1" u="sng" dirty="0">
                <a:solidFill>
                  <a:srgbClr val="0033CC"/>
                </a:solidFill>
                <a:latin typeface="Trebuchet MS"/>
                <a:ea typeface="Cambria"/>
              </a:rPr>
              <a:t>purposes for images which would be very helpful in case of low </a:t>
            </a:r>
            <a:r>
              <a:rPr lang="en-US" sz="2400" b="1" dirty="0">
                <a:solidFill>
                  <a:srgbClr val="0033CC"/>
                </a:solidFill>
                <a:latin typeface="Trebuchet MS"/>
                <a:ea typeface="Cambria"/>
              </a:rPr>
              <a:t>	</a:t>
            </a:r>
            <a:r>
              <a:rPr sz="2400" b="1" u="sng" dirty="0">
                <a:solidFill>
                  <a:srgbClr val="0033CC"/>
                </a:solidFill>
                <a:latin typeface="Trebuchet MS"/>
                <a:ea typeface="Cambria"/>
              </a:rPr>
              <a:t>clarity </a:t>
            </a:r>
            <a:r>
              <a:rPr lang="en-US" sz="2400" dirty="0">
                <a:solidFill>
                  <a:srgbClr val="0033CC"/>
                </a:solidFill>
                <a:latin typeface="Trebuchet MS"/>
                <a:ea typeface="Cambria"/>
              </a:rPr>
              <a:t>	</a:t>
            </a:r>
            <a:r>
              <a:rPr lang="en-IN" sz="2400" b="1" u="sng" dirty="0">
                <a:solidFill>
                  <a:srgbClr val="0033CC"/>
                </a:solidFill>
                <a:latin typeface="Trebuchet MS"/>
                <a:ea typeface="Cambria"/>
              </a:rPr>
              <a:t>images.</a:t>
            </a:r>
            <a:endParaRPr sz="2400" b="1" u="sng" dirty="0">
              <a:solidFill>
                <a:srgbClr val="0033CC"/>
              </a:solidFill>
              <a:latin typeface="Trebuchet MS"/>
              <a:ea typeface="Cambri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52;p7"/>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20" name="Google Shape;53;p7"/>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Proposed Methodology / Approach</a:t>
            </a:r>
          </a:p>
        </p:txBody>
      </p:sp>
      <p:sp>
        <p:nvSpPr>
          <p:cNvPr id="5" name="Content Placeholder 2">
            <a:extLst>
              <a:ext uri="{FF2B5EF4-FFF2-40B4-BE49-F238E27FC236}">
                <a16:creationId xmlns:a16="http://schemas.microsoft.com/office/drawing/2014/main" id="{5A41B945-1C88-411D-BB87-E1F93AC9E219}"/>
              </a:ext>
            </a:extLst>
          </p:cNvPr>
          <p:cNvSpPr txBox="1">
            <a:spLocks/>
          </p:cNvSpPr>
          <p:nvPr/>
        </p:nvSpPr>
        <p:spPr>
          <a:xfrm>
            <a:off x="609600" y="1617751"/>
            <a:ext cx="8077200" cy="465901"/>
          </a:xfrm>
          <a:prstGeom prst="rect">
            <a:avLst/>
          </a:prstGeom>
        </p:spPr>
        <p:txBody>
          <a:bodyPr/>
          <a:lstStyle/>
          <a:p>
            <a:pPr marL="342900" marR="0" lvl="0" indent="12700" algn="just" defTabSz="914400" rtl="0" eaLnBrk="0" fontAlgn="base" latinLnBrk="0" hangingPunct="0">
              <a:lnSpc>
                <a:spcPct val="100000"/>
              </a:lnSpc>
              <a:spcBef>
                <a:spcPct val="20000"/>
              </a:spcBef>
              <a:spcAft>
                <a:spcPct val="0"/>
              </a:spcAft>
              <a:buClrTx/>
              <a:buSzTx/>
              <a:buFontTx/>
              <a:buNone/>
              <a:tabLst/>
              <a:defRPr/>
            </a:pPr>
            <a:r>
              <a:rPr lang="en-US" sz="2400" b="1" dirty="0">
                <a:solidFill>
                  <a:srgbClr val="0000FF"/>
                </a:solidFill>
                <a:latin typeface="Trebuchet MS" pitchFamily="34" charset="0"/>
              </a:rPr>
              <a:t>Proposed architecture:</a:t>
            </a:r>
            <a:endParaRPr lang="en-US" sz="2400" dirty="0">
              <a:solidFill>
                <a:srgbClr val="0000FF"/>
              </a:solidFill>
              <a:latin typeface="Trebuchet MS" pitchFamily="34" charset="0"/>
            </a:endParaRPr>
          </a:p>
        </p:txBody>
      </p:sp>
      <p:pic>
        <p:nvPicPr>
          <p:cNvPr id="6" name="Picture 5" descr="A close up of a map&#10;&#10;Description automatically generated">
            <a:extLst>
              <a:ext uri="{FF2B5EF4-FFF2-40B4-BE49-F238E27FC236}">
                <a16:creationId xmlns:a16="http://schemas.microsoft.com/office/drawing/2014/main" id="{CCD9E1CE-0E64-44CB-9F24-DDEB37ADFD1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9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666" r="391"/>
          <a:stretch/>
        </p:blipFill>
        <p:spPr>
          <a:xfrm>
            <a:off x="387438" y="2083652"/>
            <a:ext cx="10979257" cy="4574689"/>
          </a:xfrm>
          <a:prstGeom prst="rect">
            <a:avLst/>
          </a:prstGeom>
        </p:spPr>
      </p:pic>
    </p:spTree>
    <p:extLst>
      <p:ext uri="{BB962C8B-B14F-4D97-AF65-F5344CB8AC3E}">
        <p14:creationId xmlns:p14="http://schemas.microsoft.com/office/powerpoint/2010/main" val="425407737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52;p7"/>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20" name="Google Shape;53;p7"/>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Proposed Methodology / Approach</a:t>
            </a:r>
          </a:p>
        </p:txBody>
      </p:sp>
      <p:sp>
        <p:nvSpPr>
          <p:cNvPr id="7" name="Content Placeholder 2">
            <a:extLst>
              <a:ext uri="{FF2B5EF4-FFF2-40B4-BE49-F238E27FC236}">
                <a16:creationId xmlns:a16="http://schemas.microsoft.com/office/drawing/2014/main" id="{761A09A2-7E82-4F91-9090-3E39EE76DF45}"/>
              </a:ext>
            </a:extLst>
          </p:cNvPr>
          <p:cNvSpPr txBox="1">
            <a:spLocks/>
          </p:cNvSpPr>
          <p:nvPr/>
        </p:nvSpPr>
        <p:spPr>
          <a:xfrm>
            <a:off x="573258" y="2092502"/>
            <a:ext cx="10680895" cy="4605634"/>
          </a:xfrm>
          <a:prstGeom prst="rect">
            <a:avLst/>
          </a:prstGeom>
        </p:spPr>
        <p:txBody>
          <a:bodyPr/>
          <a:lstStyle/>
          <a:p>
            <a:pPr marL="342900" marR="0" lvl="0" indent="12700" defTabSz="914400" rtl="0" eaLnBrk="0" fontAlgn="base" latinLnBrk="0" hangingPunct="0">
              <a:lnSpc>
                <a:spcPct val="100000"/>
              </a:lnSpc>
              <a:spcBef>
                <a:spcPct val="20000"/>
              </a:spcBef>
              <a:spcAft>
                <a:spcPct val="0"/>
              </a:spcAft>
              <a:buClrTx/>
              <a:buSzTx/>
              <a:buFontTx/>
              <a:buNone/>
              <a:tabLst/>
              <a:defRPr/>
            </a:pPr>
            <a:r>
              <a:rPr lang="en-US" sz="2400" b="1" dirty="0">
                <a:solidFill>
                  <a:srgbClr val="0000FF"/>
                </a:solidFill>
                <a:latin typeface="Trebuchet MS" pitchFamily="34" charset="0"/>
              </a:rPr>
              <a:t>Proposed approach:</a:t>
            </a:r>
          </a:p>
          <a:p>
            <a:pPr marL="685800" marR="0" lvl="0" indent="-342900"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sz="2400" dirty="0">
                <a:solidFill>
                  <a:srgbClr val="0000FF"/>
                </a:solidFill>
                <a:latin typeface="Trebuchet MS" pitchFamily="34" charset="0"/>
              </a:rPr>
              <a:t>We plan to use </a:t>
            </a:r>
            <a:r>
              <a:rPr lang="en-US" sz="2400" b="1" i="1" dirty="0">
                <a:solidFill>
                  <a:srgbClr val="0000FF"/>
                </a:solidFill>
                <a:latin typeface="Trebuchet MS" pitchFamily="34" charset="0"/>
              </a:rPr>
              <a:t>Neural Cellular Automata</a:t>
            </a:r>
            <a:r>
              <a:rPr lang="en-US" sz="2400" dirty="0">
                <a:solidFill>
                  <a:srgbClr val="0000FF"/>
                </a:solidFill>
                <a:latin typeface="Trebuchet MS" pitchFamily="34" charset="0"/>
              </a:rPr>
              <a:t> to solve the problem statement. </a:t>
            </a:r>
          </a:p>
          <a:p>
            <a:pPr marL="685800" lvl="0" indent="-342900" eaLnBrk="0" hangingPunct="0">
              <a:spcBef>
                <a:spcPct val="20000"/>
              </a:spcBef>
              <a:buFont typeface="Arial" panose="020B0604020202020204" pitchFamily="34" charset="0"/>
              <a:buChar char="•"/>
              <a:defRPr/>
            </a:pPr>
            <a:r>
              <a:rPr lang="en-US" sz="2400" dirty="0">
                <a:solidFill>
                  <a:srgbClr val="0000FF"/>
                </a:solidFill>
                <a:latin typeface="Trebuchet MS" pitchFamily="34" charset="0"/>
              </a:rPr>
              <a:t>We will represent each cell state as a vector of </a:t>
            </a:r>
            <a:r>
              <a:rPr lang="en-US" sz="2400" b="1" i="1" dirty="0">
                <a:solidFill>
                  <a:srgbClr val="0000FF"/>
                </a:solidFill>
                <a:latin typeface="Trebuchet MS" pitchFamily="34" charset="0"/>
              </a:rPr>
              <a:t>16 real values. </a:t>
            </a:r>
          </a:p>
          <a:p>
            <a:pPr marL="685800" lvl="0" indent="-342900" eaLnBrk="0" hangingPunct="0">
              <a:spcBef>
                <a:spcPct val="20000"/>
              </a:spcBef>
              <a:buFont typeface="Arial" panose="020B0604020202020204" pitchFamily="34" charset="0"/>
              <a:buChar char="•"/>
              <a:defRPr/>
            </a:pPr>
            <a:r>
              <a:rPr lang="en-US" sz="2400" dirty="0">
                <a:solidFill>
                  <a:srgbClr val="0000FF"/>
                </a:solidFill>
                <a:latin typeface="Trebuchet MS" pitchFamily="34" charset="0"/>
              </a:rPr>
              <a:t>Then we </a:t>
            </a:r>
            <a:r>
              <a:rPr lang="en-US" sz="2400" b="1" i="1" dirty="0">
                <a:solidFill>
                  <a:srgbClr val="0000FF"/>
                </a:solidFill>
                <a:latin typeface="Trebuchet MS" pitchFamily="34" charset="0"/>
              </a:rPr>
              <a:t>learn an update rule </a:t>
            </a:r>
            <a:r>
              <a:rPr lang="en-US" sz="2400" dirty="0">
                <a:solidFill>
                  <a:srgbClr val="0000FF"/>
                </a:solidFill>
                <a:latin typeface="Trebuchet MS" pitchFamily="34" charset="0"/>
              </a:rPr>
              <a:t>for each cell </a:t>
            </a:r>
            <a:r>
              <a:rPr lang="en-US" sz="2400" b="1" i="1" dirty="0">
                <a:solidFill>
                  <a:srgbClr val="0000FF"/>
                </a:solidFill>
                <a:latin typeface="Trebuchet MS" pitchFamily="34" charset="0"/>
              </a:rPr>
              <a:t>using its neighbours</a:t>
            </a:r>
            <a:r>
              <a:rPr lang="en-US" sz="2400" dirty="0">
                <a:solidFill>
                  <a:srgbClr val="0000FF"/>
                </a:solidFill>
                <a:latin typeface="Trebuchet MS" pitchFamily="34" charset="0"/>
              </a:rPr>
              <a:t>.</a:t>
            </a:r>
          </a:p>
          <a:p>
            <a:pPr marL="685800" lvl="0" indent="-342900" eaLnBrk="0" hangingPunct="0">
              <a:spcBef>
                <a:spcPct val="20000"/>
              </a:spcBef>
              <a:buFont typeface="Arial" panose="020B0604020202020204" pitchFamily="34" charset="0"/>
              <a:buChar char="•"/>
              <a:defRPr/>
            </a:pPr>
            <a:r>
              <a:rPr lang="en-US" sz="2400" dirty="0">
                <a:solidFill>
                  <a:srgbClr val="0000FF"/>
                </a:solidFill>
                <a:latin typeface="Trebuchet MS" pitchFamily="34" charset="0"/>
              </a:rPr>
              <a:t>Applying this update rule </a:t>
            </a:r>
            <a:r>
              <a:rPr lang="en-US" sz="2400" b="1" i="1" dirty="0">
                <a:solidFill>
                  <a:srgbClr val="0000FF"/>
                </a:solidFill>
                <a:latin typeface="Trebuchet MS" pitchFamily="34" charset="0"/>
              </a:rPr>
              <a:t>multiple times </a:t>
            </a:r>
            <a:r>
              <a:rPr lang="en-US" sz="2400" dirty="0">
                <a:solidFill>
                  <a:srgbClr val="0000FF"/>
                </a:solidFill>
                <a:latin typeface="Trebuchet MS" pitchFamily="34" charset="0"/>
              </a:rPr>
              <a:t>will help generate the given font.</a:t>
            </a:r>
          </a:p>
          <a:p>
            <a:pPr marL="685800" lvl="0" indent="-342900" eaLnBrk="0" hangingPunct="0">
              <a:spcBef>
                <a:spcPct val="20000"/>
              </a:spcBef>
              <a:buFont typeface="Arial" panose="020B0604020202020204" pitchFamily="34" charset="0"/>
              <a:buChar char="•"/>
              <a:defRPr/>
            </a:pPr>
            <a:r>
              <a:rPr lang="en-US" sz="2400" b="1" i="1" dirty="0">
                <a:solidFill>
                  <a:srgbClr val="0000FF"/>
                </a:solidFill>
                <a:latin typeface="Trebuchet MS" pitchFamily="34" charset="0"/>
              </a:rPr>
              <a:t>Slight moderations </a:t>
            </a:r>
            <a:r>
              <a:rPr lang="en-US" sz="2400" dirty="0">
                <a:solidFill>
                  <a:srgbClr val="0000FF"/>
                </a:solidFill>
                <a:latin typeface="Trebuchet MS" pitchFamily="34" charset="0"/>
              </a:rPr>
              <a:t>in the feature extraction can result in </a:t>
            </a:r>
            <a:r>
              <a:rPr lang="en-US" sz="2400" b="1" i="1" dirty="0">
                <a:solidFill>
                  <a:srgbClr val="0000FF"/>
                </a:solidFill>
                <a:latin typeface="Trebuchet MS" pitchFamily="34" charset="0"/>
              </a:rPr>
              <a:t>unique fonts</a:t>
            </a:r>
            <a:r>
              <a:rPr lang="en-US" sz="2400" dirty="0">
                <a:solidFill>
                  <a:srgbClr val="0000FF"/>
                </a:solidFill>
                <a:latin typeface="Trebuchet MS" pitchFamily="34" charset="0"/>
              </a:rPr>
              <a:t>.</a:t>
            </a:r>
          </a:p>
          <a:p>
            <a:pPr marL="685800" lvl="0" indent="-342900" eaLnBrk="0" hangingPunct="0">
              <a:spcBef>
                <a:spcPct val="20000"/>
              </a:spcBef>
              <a:buFont typeface="Arial" panose="020B0604020202020204" pitchFamily="34" charset="0"/>
              <a:buChar char="•"/>
              <a:defRPr/>
            </a:pPr>
            <a:endParaRPr lang="en-US" sz="2400" dirty="0">
              <a:solidFill>
                <a:srgbClr val="0000FF"/>
              </a:solidFill>
              <a:latin typeface="Trebuchet MS" pitchFamily="34" charset="0"/>
            </a:endParaRPr>
          </a:p>
          <a:p>
            <a:pPr marL="685800" marR="0" lvl="0" indent="-342900" algn="just"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endParaRPr lang="en-US" sz="2400" dirty="0">
              <a:solidFill>
                <a:srgbClr val="0000FF"/>
              </a:solidFill>
              <a:latin typeface="Trebuchet MS" pitchFamily="34" charset="0"/>
            </a:endParaRPr>
          </a:p>
          <a:p>
            <a:pPr marL="342900" marR="0" lvl="0" indent="12700" algn="just" defTabSz="914400" rtl="0" eaLnBrk="0" fontAlgn="base" latinLnBrk="0" hangingPunct="0">
              <a:lnSpc>
                <a:spcPct val="100000"/>
              </a:lnSpc>
              <a:spcBef>
                <a:spcPct val="20000"/>
              </a:spcBef>
              <a:spcAft>
                <a:spcPct val="0"/>
              </a:spcAft>
              <a:buClrTx/>
              <a:buSzTx/>
              <a:buFontTx/>
              <a:buNone/>
              <a:tabLst/>
              <a:defRPr/>
            </a:pPr>
            <a:endParaRPr lang="en-US" sz="2400" dirty="0">
              <a:solidFill>
                <a:srgbClr val="0000FF"/>
              </a:solidFill>
              <a:latin typeface="Trebuchet MS" pitchFamily="34" charset="0"/>
            </a:endParaRPr>
          </a:p>
        </p:txBody>
      </p:sp>
    </p:spTree>
    <p:extLst>
      <p:ext uri="{BB962C8B-B14F-4D97-AF65-F5344CB8AC3E}">
        <p14:creationId xmlns:p14="http://schemas.microsoft.com/office/powerpoint/2010/main" val="68463549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52;p7"/>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20" name="Google Shape;53;p7"/>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Proposed Methodology / Approach</a:t>
            </a:r>
          </a:p>
        </p:txBody>
      </p:sp>
      <p:sp>
        <p:nvSpPr>
          <p:cNvPr id="6" name="TextBox 5">
            <a:extLst>
              <a:ext uri="{FF2B5EF4-FFF2-40B4-BE49-F238E27FC236}">
                <a16:creationId xmlns:a16="http://schemas.microsoft.com/office/drawing/2014/main" id="{07F9B454-E28C-4649-8009-283C71BA3B7F}"/>
              </a:ext>
            </a:extLst>
          </p:cNvPr>
          <p:cNvSpPr txBox="1"/>
          <p:nvPr/>
        </p:nvSpPr>
        <p:spPr>
          <a:xfrm>
            <a:off x="278809" y="1477344"/>
            <a:ext cx="523358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00FF"/>
                </a:solidFill>
                <a:latin typeface="Trebuchet MS" pitchFamily="34" charset="0"/>
              </a:rPr>
              <a:t>Demonstration:</a:t>
            </a:r>
            <a:endParaRPr lang="en-IN" sz="2400" b="1" dirty="0">
              <a:solidFill>
                <a:srgbClr val="0000FF"/>
              </a:solidFill>
              <a:latin typeface="Trebuchet MS" pitchFamily="34" charset="0"/>
            </a:endParaRPr>
          </a:p>
        </p:txBody>
      </p:sp>
      <p:sp>
        <p:nvSpPr>
          <p:cNvPr id="7" name="TextBox 6">
            <a:extLst>
              <a:ext uri="{FF2B5EF4-FFF2-40B4-BE49-F238E27FC236}">
                <a16:creationId xmlns:a16="http://schemas.microsoft.com/office/drawing/2014/main" id="{73BE8E18-2027-4439-A7F1-1D011F96755C}"/>
              </a:ext>
            </a:extLst>
          </p:cNvPr>
          <p:cNvSpPr txBox="1"/>
          <p:nvPr/>
        </p:nvSpPr>
        <p:spPr>
          <a:xfrm>
            <a:off x="5372481" y="1887743"/>
            <a:ext cx="523358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00FF"/>
                </a:solidFill>
                <a:latin typeface="Trebuchet MS" pitchFamily="34" charset="0"/>
              </a:rPr>
              <a:t>Generation</a:t>
            </a:r>
            <a:endParaRPr lang="en-IN" sz="2400" b="1" dirty="0">
              <a:solidFill>
                <a:srgbClr val="0000FF"/>
              </a:solidFill>
              <a:latin typeface="Trebuchet MS" pitchFamily="34" charset="0"/>
            </a:endParaRPr>
          </a:p>
        </p:txBody>
      </p:sp>
      <p:pic>
        <p:nvPicPr>
          <p:cNvPr id="2" name="Maatras">
            <a:hlinkClick r:id="" action="ppaction://media"/>
            <a:extLst>
              <a:ext uri="{FF2B5EF4-FFF2-40B4-BE49-F238E27FC236}">
                <a16:creationId xmlns:a16="http://schemas.microsoft.com/office/drawing/2014/main" id="{4E20D9A2-C8A4-4772-AE77-55B497A487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96540" y="2273352"/>
            <a:ext cx="8198920" cy="4155584"/>
          </a:xfrm>
          <a:prstGeom prst="rect">
            <a:avLst/>
          </a:prstGeom>
        </p:spPr>
      </p:pic>
    </p:spTree>
    <p:extLst>
      <p:ext uri="{BB962C8B-B14F-4D97-AF65-F5344CB8AC3E}">
        <p14:creationId xmlns:p14="http://schemas.microsoft.com/office/powerpoint/2010/main" val="18794338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08" name="Content Placeholder 2"/>
          <p:cNvSpPr txBox="1"/>
          <p:nvPr/>
        </p:nvSpPr>
        <p:spPr>
          <a:xfrm>
            <a:off x="1061729" y="2313789"/>
            <a:ext cx="9479280"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buSzPct val="100000"/>
              <a:defRPr sz="2400">
                <a:solidFill>
                  <a:srgbClr val="0033CC"/>
                </a:solidFill>
                <a:latin typeface="Trebuchet MS"/>
                <a:ea typeface="Trebuchet MS"/>
                <a:cs typeface="Trebuchet MS"/>
                <a:sym typeface="Trebuchet MS"/>
              </a:defRPr>
            </a:pPr>
            <a:r>
              <a:rPr sz="2400" dirty="0">
                <a:solidFill>
                  <a:srgbClr val="0000FF"/>
                </a:solidFill>
                <a:latin typeface="Trebuchet MS" pitchFamily="34" charset="0"/>
              </a:rPr>
              <a:t>The project </a:t>
            </a:r>
            <a:r>
              <a:rPr lang="en-US" sz="2400" dirty="0">
                <a:solidFill>
                  <a:srgbClr val="0000FF"/>
                </a:solidFill>
                <a:latin typeface="Trebuchet MS" pitchFamily="34" charset="0"/>
              </a:rPr>
              <a:t>objective</a:t>
            </a:r>
            <a:r>
              <a:rPr sz="2400" dirty="0">
                <a:solidFill>
                  <a:srgbClr val="0000FF"/>
                </a:solidFill>
                <a:latin typeface="Trebuchet MS" pitchFamily="34" charset="0"/>
              </a:rPr>
              <a:t> is to </a:t>
            </a:r>
            <a:r>
              <a:rPr sz="2400" b="1" u="sng" dirty="0">
                <a:solidFill>
                  <a:srgbClr val="0000FF"/>
                </a:solidFill>
                <a:latin typeface="Trebuchet MS" pitchFamily="34" charset="0"/>
              </a:rPr>
              <a:t>automate</a:t>
            </a:r>
            <a:r>
              <a:rPr sz="2400" dirty="0">
                <a:solidFill>
                  <a:srgbClr val="0000FF"/>
                </a:solidFill>
                <a:latin typeface="Trebuchet MS" pitchFamily="34" charset="0"/>
              </a:rPr>
              <a:t> the generation of </a:t>
            </a:r>
            <a:r>
              <a:rPr sz="2400" b="1" u="sng" dirty="0">
                <a:solidFill>
                  <a:srgbClr val="0000FF"/>
                </a:solidFill>
                <a:latin typeface="Trebuchet MS" pitchFamily="34" charset="0"/>
              </a:rPr>
              <a:t>new fonts</a:t>
            </a:r>
            <a:r>
              <a:rPr lang="en-US" sz="2400" b="1" u="sng" dirty="0">
                <a:solidFill>
                  <a:srgbClr val="0000FF"/>
                </a:solidFill>
                <a:latin typeface="Trebuchet MS" pitchFamily="34" charset="0"/>
              </a:rPr>
              <a:t> which are style-consistent </a:t>
            </a:r>
            <a:r>
              <a:rPr sz="2400" dirty="0">
                <a:solidFill>
                  <a:srgbClr val="0000FF"/>
                </a:solidFill>
                <a:latin typeface="Trebuchet MS" pitchFamily="34" charset="0"/>
              </a:rPr>
              <a:t>for the </a:t>
            </a:r>
            <a:r>
              <a:rPr sz="2400" b="1" u="sng" dirty="0">
                <a:solidFill>
                  <a:srgbClr val="0000FF"/>
                </a:solidFill>
                <a:latin typeface="Trebuchet MS" pitchFamily="34" charset="0"/>
              </a:rPr>
              <a:t>Kannada scripts</a:t>
            </a:r>
            <a:r>
              <a:rPr sz="2400" dirty="0">
                <a:solidFill>
                  <a:srgbClr val="0000FF"/>
                </a:solidFill>
                <a:latin typeface="Trebuchet MS" pitchFamily="34" charset="0"/>
              </a:rPr>
              <a:t> while simultaneously ensuring generation of </a:t>
            </a:r>
            <a:r>
              <a:rPr sz="2400" dirty="0" err="1">
                <a:solidFill>
                  <a:srgbClr val="0000FF"/>
                </a:solidFill>
                <a:latin typeface="Trebuchet MS" pitchFamily="34" charset="0"/>
              </a:rPr>
              <a:t>maatras</a:t>
            </a:r>
            <a:r>
              <a:rPr sz="2400" dirty="0">
                <a:solidFill>
                  <a:srgbClr val="0000FF"/>
                </a:solidFill>
                <a:latin typeface="Trebuchet MS" pitchFamily="34" charset="0"/>
              </a:rPr>
              <a:t>.</a:t>
            </a:r>
          </a:p>
        </p:txBody>
      </p:sp>
      <p:sp>
        <p:nvSpPr>
          <p:cNvPr id="109"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Problem Statement</a:t>
            </a:r>
          </a:p>
        </p:txBody>
      </p:sp>
      <p:pic>
        <p:nvPicPr>
          <p:cNvPr id="110" name="Picture 6" descr="Picture 6"/>
          <p:cNvPicPr>
            <a:picLocks noChangeAspect="1"/>
          </p:cNvPicPr>
          <p:nvPr/>
        </p:nvPicPr>
        <p:blipFill>
          <a:blip r:embed="rId2"/>
          <a:srcRect l="14834" t="48346" r="71241" b="43220"/>
          <a:stretch>
            <a:fillRect/>
          </a:stretch>
        </p:blipFill>
        <p:spPr>
          <a:xfrm>
            <a:off x="8487284" y="5244995"/>
            <a:ext cx="3078732" cy="940006"/>
          </a:xfrm>
          <a:prstGeom prst="rect">
            <a:avLst/>
          </a:prstGeom>
          <a:ln w="12700">
            <a:miter lim="400000"/>
          </a:ln>
        </p:spPr>
      </p:pic>
      <p:pic>
        <p:nvPicPr>
          <p:cNvPr id="111" name="Picture 7" descr="Picture 7"/>
          <p:cNvPicPr>
            <a:picLocks noChangeAspect="1"/>
          </p:cNvPicPr>
          <p:nvPr/>
        </p:nvPicPr>
        <p:blipFill>
          <a:blip r:embed="rId2"/>
          <a:srcRect l="14460" t="66711" r="69158" b="24392"/>
          <a:stretch>
            <a:fillRect/>
          </a:stretch>
        </p:blipFill>
        <p:spPr>
          <a:xfrm>
            <a:off x="1061729" y="3916595"/>
            <a:ext cx="3078731" cy="940007"/>
          </a:xfrm>
          <a:prstGeom prst="rect">
            <a:avLst/>
          </a:prstGeom>
          <a:ln w="12700">
            <a:miter lim="400000"/>
          </a:ln>
        </p:spPr>
      </p:pic>
      <p:pic>
        <p:nvPicPr>
          <p:cNvPr id="112" name="Picture 8" descr="Picture 8"/>
          <p:cNvPicPr>
            <a:picLocks noChangeAspect="1"/>
          </p:cNvPicPr>
          <p:nvPr/>
        </p:nvPicPr>
        <p:blipFill>
          <a:blip r:embed="rId2"/>
          <a:srcRect l="14150" t="30730" r="67828" b="60833"/>
          <a:stretch>
            <a:fillRect/>
          </a:stretch>
        </p:blipFill>
        <p:spPr>
          <a:xfrm>
            <a:off x="4665301" y="4618912"/>
            <a:ext cx="3142750" cy="940005"/>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52;p7"/>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20" name="Google Shape;53;p7"/>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Proposed Methodology / Approach</a:t>
            </a:r>
          </a:p>
        </p:txBody>
      </p:sp>
      <p:sp>
        <p:nvSpPr>
          <p:cNvPr id="6" name="TextBox 5">
            <a:extLst>
              <a:ext uri="{FF2B5EF4-FFF2-40B4-BE49-F238E27FC236}">
                <a16:creationId xmlns:a16="http://schemas.microsoft.com/office/drawing/2014/main" id="{07F9B454-E28C-4649-8009-283C71BA3B7F}"/>
              </a:ext>
            </a:extLst>
          </p:cNvPr>
          <p:cNvSpPr txBox="1"/>
          <p:nvPr/>
        </p:nvSpPr>
        <p:spPr>
          <a:xfrm>
            <a:off x="377872" y="1445667"/>
            <a:ext cx="523358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00FF"/>
                </a:solidFill>
                <a:latin typeface="Trebuchet MS" pitchFamily="34" charset="0"/>
              </a:rPr>
              <a:t>Demonstration:</a:t>
            </a:r>
            <a:endParaRPr lang="en-IN" sz="2400" b="1" dirty="0">
              <a:solidFill>
                <a:srgbClr val="0000FF"/>
              </a:solidFill>
              <a:latin typeface="Trebuchet MS" pitchFamily="34" charset="0"/>
            </a:endParaRPr>
          </a:p>
        </p:txBody>
      </p:sp>
      <p:pic>
        <p:nvPicPr>
          <p:cNvPr id="2" name="Variations">
            <a:hlinkClick r:id="" action="ppaction://media"/>
            <a:extLst>
              <a:ext uri="{FF2B5EF4-FFF2-40B4-BE49-F238E27FC236}">
                <a16:creationId xmlns:a16="http://schemas.microsoft.com/office/drawing/2014/main" id="{802B92C5-5C44-4FB9-8811-9CCCE7CF6A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202" y="2778337"/>
            <a:ext cx="10858500" cy="3124200"/>
          </a:xfrm>
          <a:prstGeom prst="rect">
            <a:avLst/>
          </a:prstGeom>
        </p:spPr>
      </p:pic>
      <p:sp>
        <p:nvSpPr>
          <p:cNvPr id="10" name="TextBox 9">
            <a:extLst>
              <a:ext uri="{FF2B5EF4-FFF2-40B4-BE49-F238E27FC236}">
                <a16:creationId xmlns:a16="http://schemas.microsoft.com/office/drawing/2014/main" id="{BFC443B9-9E03-4E4A-8D85-0EBD5742A7B0}"/>
              </a:ext>
            </a:extLst>
          </p:cNvPr>
          <p:cNvSpPr txBox="1"/>
          <p:nvPr/>
        </p:nvSpPr>
        <p:spPr>
          <a:xfrm>
            <a:off x="4724789" y="2055901"/>
            <a:ext cx="523358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00FF"/>
                </a:solidFill>
                <a:latin typeface="Trebuchet MS" pitchFamily="34" charset="0"/>
              </a:rPr>
              <a:t>Variability</a:t>
            </a:r>
            <a:endParaRPr lang="en-IN" sz="2400" b="1" dirty="0">
              <a:solidFill>
                <a:srgbClr val="0000FF"/>
              </a:solidFill>
              <a:latin typeface="Trebuchet MS" pitchFamily="34" charset="0"/>
            </a:endParaRPr>
          </a:p>
        </p:txBody>
      </p:sp>
    </p:spTree>
    <p:extLst>
      <p:ext uri="{BB962C8B-B14F-4D97-AF65-F5344CB8AC3E}">
        <p14:creationId xmlns:p14="http://schemas.microsoft.com/office/powerpoint/2010/main" val="1981448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1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52;p7"/>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20" name="Google Shape;53;p7"/>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Proposed Methodology / Approach</a:t>
            </a:r>
          </a:p>
        </p:txBody>
      </p:sp>
      <p:sp>
        <p:nvSpPr>
          <p:cNvPr id="6" name="TextBox 5">
            <a:extLst>
              <a:ext uri="{FF2B5EF4-FFF2-40B4-BE49-F238E27FC236}">
                <a16:creationId xmlns:a16="http://schemas.microsoft.com/office/drawing/2014/main" id="{07F9B454-E28C-4649-8009-283C71BA3B7F}"/>
              </a:ext>
            </a:extLst>
          </p:cNvPr>
          <p:cNvSpPr txBox="1"/>
          <p:nvPr/>
        </p:nvSpPr>
        <p:spPr>
          <a:xfrm>
            <a:off x="377872" y="1635603"/>
            <a:ext cx="523358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00FF"/>
                </a:solidFill>
                <a:latin typeface="Trebuchet MS" pitchFamily="34" charset="0"/>
              </a:rPr>
              <a:t>Demonstration:</a:t>
            </a:r>
            <a:endParaRPr lang="en-IN" sz="2400" b="1" dirty="0">
              <a:solidFill>
                <a:srgbClr val="0000FF"/>
              </a:solidFill>
              <a:latin typeface="Trebuchet MS" pitchFamily="34" charset="0"/>
            </a:endParaRPr>
          </a:p>
        </p:txBody>
      </p:sp>
      <p:pic>
        <p:nvPicPr>
          <p:cNvPr id="9" name="Picture 8" descr="Graphical user interface, text&#10;&#10;Description automatically generated">
            <a:extLst>
              <a:ext uri="{FF2B5EF4-FFF2-40B4-BE49-F238E27FC236}">
                <a16:creationId xmlns:a16="http://schemas.microsoft.com/office/drawing/2014/main" id="{0D558D8E-B976-4064-94D4-4E439243FB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49732"/>
          <a:stretch/>
        </p:blipFill>
        <p:spPr>
          <a:xfrm>
            <a:off x="6558963" y="2787891"/>
            <a:ext cx="3654327" cy="1000119"/>
          </a:xfrm>
          <a:prstGeom prst="rect">
            <a:avLst/>
          </a:prstGeom>
        </p:spPr>
      </p:pic>
      <p:pic>
        <p:nvPicPr>
          <p:cNvPr id="11" name="Picture 10">
            <a:extLst>
              <a:ext uri="{FF2B5EF4-FFF2-40B4-BE49-F238E27FC236}">
                <a16:creationId xmlns:a16="http://schemas.microsoft.com/office/drawing/2014/main" id="{1ADA4D40-8C7D-491E-AF3B-2664D22DD9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732"/>
          <a:stretch/>
        </p:blipFill>
        <p:spPr>
          <a:xfrm>
            <a:off x="6558963" y="5398495"/>
            <a:ext cx="3654327" cy="1000119"/>
          </a:xfrm>
          <a:prstGeom prst="rect">
            <a:avLst/>
          </a:prstGeom>
        </p:spPr>
      </p:pic>
      <p:sp>
        <p:nvSpPr>
          <p:cNvPr id="14" name="TextBox 13">
            <a:extLst>
              <a:ext uri="{FF2B5EF4-FFF2-40B4-BE49-F238E27FC236}">
                <a16:creationId xmlns:a16="http://schemas.microsoft.com/office/drawing/2014/main" id="{5D98AD88-D3CB-44CC-A98C-C347806E65CF}"/>
              </a:ext>
            </a:extLst>
          </p:cNvPr>
          <p:cNvSpPr txBox="1"/>
          <p:nvPr/>
        </p:nvSpPr>
        <p:spPr>
          <a:xfrm>
            <a:off x="4713300" y="1860181"/>
            <a:ext cx="523358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dirty="0">
                <a:solidFill>
                  <a:srgbClr val="0000FF"/>
                </a:solidFill>
                <a:latin typeface="Trebuchet MS" pitchFamily="34" charset="0"/>
              </a:rPr>
              <a:t>Style-consistency</a:t>
            </a:r>
            <a:endParaRPr lang="en-IN" sz="2400" b="1" dirty="0">
              <a:solidFill>
                <a:srgbClr val="0000FF"/>
              </a:solidFill>
              <a:latin typeface="Trebuchet MS" pitchFamily="34" charset="0"/>
            </a:endParaRPr>
          </a:p>
        </p:txBody>
      </p:sp>
      <p:pic>
        <p:nvPicPr>
          <p:cNvPr id="20" name="Picture 19" descr="Graphical user interface, text&#10;&#10;Description automatically generated">
            <a:extLst>
              <a:ext uri="{FF2B5EF4-FFF2-40B4-BE49-F238E27FC236}">
                <a16:creationId xmlns:a16="http://schemas.microsoft.com/office/drawing/2014/main" id="{64A390AA-3DC0-43A4-B017-FBAAAF57F0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732"/>
          <a:stretch/>
        </p:blipFill>
        <p:spPr>
          <a:xfrm>
            <a:off x="6558966" y="3564234"/>
            <a:ext cx="3654327" cy="1000119"/>
          </a:xfrm>
          <a:prstGeom prst="rect">
            <a:avLst/>
          </a:prstGeom>
        </p:spPr>
      </p:pic>
      <p:pic>
        <p:nvPicPr>
          <p:cNvPr id="21" name="Picture 20">
            <a:extLst>
              <a:ext uri="{FF2B5EF4-FFF2-40B4-BE49-F238E27FC236}">
                <a16:creationId xmlns:a16="http://schemas.microsoft.com/office/drawing/2014/main" id="{1262D0FB-EBF6-4E39-9C3C-F6BE12463B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9732"/>
          <a:stretch/>
        </p:blipFill>
        <p:spPr>
          <a:xfrm>
            <a:off x="6558963" y="4507039"/>
            <a:ext cx="3654327" cy="1000119"/>
          </a:xfrm>
          <a:prstGeom prst="rect">
            <a:avLst/>
          </a:prstGeom>
        </p:spPr>
      </p:pic>
      <p:pic>
        <p:nvPicPr>
          <p:cNvPr id="25" name="Picture 24">
            <a:extLst>
              <a:ext uri="{FF2B5EF4-FFF2-40B4-BE49-F238E27FC236}">
                <a16:creationId xmlns:a16="http://schemas.microsoft.com/office/drawing/2014/main" id="{0AF4E5B7-3D30-4208-A7DF-081CF3BF0B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9732"/>
          <a:stretch/>
        </p:blipFill>
        <p:spPr>
          <a:xfrm>
            <a:off x="1319898" y="4477039"/>
            <a:ext cx="3654327" cy="1000119"/>
          </a:xfrm>
          <a:prstGeom prst="rect">
            <a:avLst/>
          </a:prstGeom>
        </p:spPr>
      </p:pic>
      <p:pic>
        <p:nvPicPr>
          <p:cNvPr id="53" name="Picture 52" descr="Graphical user interface, text&#10;&#10;Description automatically generated">
            <a:extLst>
              <a:ext uri="{FF2B5EF4-FFF2-40B4-BE49-F238E27FC236}">
                <a16:creationId xmlns:a16="http://schemas.microsoft.com/office/drawing/2014/main" id="{8F5C3B8E-EA2B-4C31-A649-A11380ED0DC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5380"/>
          <a:stretch/>
        </p:blipFill>
        <p:spPr>
          <a:xfrm>
            <a:off x="1319899" y="2787891"/>
            <a:ext cx="3654326" cy="887752"/>
          </a:xfrm>
          <a:prstGeom prst="rect">
            <a:avLst/>
          </a:prstGeom>
        </p:spPr>
      </p:pic>
      <p:pic>
        <p:nvPicPr>
          <p:cNvPr id="56" name="Picture 55" descr="Graphical user interface, text&#10;&#10;Description automatically generated">
            <a:extLst>
              <a:ext uri="{FF2B5EF4-FFF2-40B4-BE49-F238E27FC236}">
                <a16:creationId xmlns:a16="http://schemas.microsoft.com/office/drawing/2014/main" id="{E9DBCB74-E8A3-49C2-9216-58B280D4764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9652"/>
          <a:stretch/>
        </p:blipFill>
        <p:spPr>
          <a:xfrm>
            <a:off x="1319899" y="3555583"/>
            <a:ext cx="3654326" cy="1001720"/>
          </a:xfrm>
          <a:prstGeom prst="rect">
            <a:avLst/>
          </a:prstGeom>
        </p:spPr>
      </p:pic>
      <p:pic>
        <p:nvPicPr>
          <p:cNvPr id="57" name="Picture 56">
            <a:extLst>
              <a:ext uri="{FF2B5EF4-FFF2-40B4-BE49-F238E27FC236}">
                <a16:creationId xmlns:a16="http://schemas.microsoft.com/office/drawing/2014/main" id="{0B4F02E4-5C0C-4D09-9923-ACE70D72F6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9652"/>
          <a:stretch/>
        </p:blipFill>
        <p:spPr>
          <a:xfrm>
            <a:off x="1319898" y="5396893"/>
            <a:ext cx="3654327" cy="1001721"/>
          </a:xfrm>
          <a:prstGeom prst="rect">
            <a:avLst/>
          </a:prstGeom>
        </p:spPr>
      </p:pic>
      <p:sp>
        <p:nvSpPr>
          <p:cNvPr id="54" name="TextBox 53">
            <a:extLst>
              <a:ext uri="{FF2B5EF4-FFF2-40B4-BE49-F238E27FC236}">
                <a16:creationId xmlns:a16="http://schemas.microsoft.com/office/drawing/2014/main" id="{870E071F-1D7D-4585-98E9-C1AD1BA7A028}"/>
              </a:ext>
            </a:extLst>
          </p:cNvPr>
          <p:cNvSpPr txBox="1"/>
          <p:nvPr/>
        </p:nvSpPr>
        <p:spPr>
          <a:xfrm>
            <a:off x="1524281" y="2316971"/>
            <a:ext cx="6337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1</a:t>
            </a:r>
            <a:endParaRPr kumimoji="0" lang="en-IN" sz="2800" b="1" i="0" u="none" strike="noStrike" cap="none" spc="0" normalizeH="0" baseline="0" dirty="0">
              <a:ln>
                <a:noFill/>
              </a:ln>
              <a:solidFill>
                <a:srgbClr val="000000"/>
              </a:solidFill>
              <a:effectLst/>
              <a:uFillTx/>
              <a:latin typeface="+mn-lt"/>
              <a:ea typeface="+mn-ea"/>
              <a:cs typeface="+mn-cs"/>
              <a:sym typeface="Calibri"/>
            </a:endParaRPr>
          </a:p>
        </p:txBody>
      </p:sp>
      <p:sp>
        <p:nvSpPr>
          <p:cNvPr id="63" name="TextBox 62">
            <a:extLst>
              <a:ext uri="{FF2B5EF4-FFF2-40B4-BE49-F238E27FC236}">
                <a16:creationId xmlns:a16="http://schemas.microsoft.com/office/drawing/2014/main" id="{4538D9C5-21AC-46E6-852A-68A061C3E26F}"/>
              </a:ext>
            </a:extLst>
          </p:cNvPr>
          <p:cNvSpPr txBox="1"/>
          <p:nvPr/>
        </p:nvSpPr>
        <p:spPr>
          <a:xfrm>
            <a:off x="2511317" y="2316971"/>
            <a:ext cx="6337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2</a:t>
            </a:r>
            <a:endParaRPr kumimoji="0" lang="en-IN" sz="2800" b="1" i="0" u="none" strike="noStrike" cap="none" spc="0" normalizeH="0" baseline="0" dirty="0">
              <a:ln>
                <a:noFill/>
              </a:ln>
              <a:solidFill>
                <a:srgbClr val="000000"/>
              </a:solidFill>
              <a:effectLst/>
              <a:uFillTx/>
              <a:latin typeface="+mn-lt"/>
              <a:ea typeface="+mn-ea"/>
              <a:cs typeface="+mn-cs"/>
              <a:sym typeface="Calibri"/>
            </a:endParaRPr>
          </a:p>
        </p:txBody>
      </p:sp>
      <p:sp>
        <p:nvSpPr>
          <p:cNvPr id="64" name="TextBox 63">
            <a:extLst>
              <a:ext uri="{FF2B5EF4-FFF2-40B4-BE49-F238E27FC236}">
                <a16:creationId xmlns:a16="http://schemas.microsoft.com/office/drawing/2014/main" id="{65E377CF-E44A-4C93-94AA-0B00C7A8D960}"/>
              </a:ext>
            </a:extLst>
          </p:cNvPr>
          <p:cNvSpPr txBox="1"/>
          <p:nvPr/>
        </p:nvSpPr>
        <p:spPr>
          <a:xfrm>
            <a:off x="3448942" y="2316971"/>
            <a:ext cx="6337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3</a:t>
            </a:r>
            <a:endParaRPr kumimoji="0" lang="en-IN" sz="2800" b="1" i="0" u="none" strike="noStrike" cap="none" spc="0" normalizeH="0" baseline="0" dirty="0">
              <a:ln>
                <a:noFill/>
              </a:ln>
              <a:solidFill>
                <a:srgbClr val="000000"/>
              </a:solidFill>
              <a:effectLst/>
              <a:uFillTx/>
              <a:latin typeface="+mn-lt"/>
              <a:ea typeface="+mn-ea"/>
              <a:cs typeface="+mn-cs"/>
              <a:sym typeface="Calibri"/>
            </a:endParaRPr>
          </a:p>
        </p:txBody>
      </p:sp>
      <p:sp>
        <p:nvSpPr>
          <p:cNvPr id="65" name="TextBox 64">
            <a:extLst>
              <a:ext uri="{FF2B5EF4-FFF2-40B4-BE49-F238E27FC236}">
                <a16:creationId xmlns:a16="http://schemas.microsoft.com/office/drawing/2014/main" id="{A8D3728D-5F67-441F-88E2-D1771B2AD3AC}"/>
              </a:ext>
            </a:extLst>
          </p:cNvPr>
          <p:cNvSpPr txBox="1"/>
          <p:nvPr/>
        </p:nvSpPr>
        <p:spPr>
          <a:xfrm>
            <a:off x="4311615" y="2316971"/>
            <a:ext cx="6337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4</a:t>
            </a:r>
            <a:endParaRPr kumimoji="0" lang="en-IN" sz="2800" b="1" i="0" u="none" strike="noStrike" cap="none" spc="0" normalizeH="0" baseline="0" dirty="0">
              <a:ln>
                <a:noFill/>
              </a:ln>
              <a:solidFill>
                <a:srgbClr val="000000"/>
              </a:solidFill>
              <a:effectLst/>
              <a:uFillTx/>
              <a:latin typeface="+mn-lt"/>
              <a:ea typeface="+mn-ea"/>
              <a:cs typeface="+mn-cs"/>
              <a:sym typeface="Calibri"/>
            </a:endParaRPr>
          </a:p>
        </p:txBody>
      </p:sp>
      <p:sp>
        <p:nvSpPr>
          <p:cNvPr id="66" name="TextBox 65">
            <a:extLst>
              <a:ext uri="{FF2B5EF4-FFF2-40B4-BE49-F238E27FC236}">
                <a16:creationId xmlns:a16="http://schemas.microsoft.com/office/drawing/2014/main" id="{4CF80875-7A80-43E2-8F25-8FCE256A4205}"/>
              </a:ext>
            </a:extLst>
          </p:cNvPr>
          <p:cNvSpPr txBox="1"/>
          <p:nvPr/>
        </p:nvSpPr>
        <p:spPr>
          <a:xfrm>
            <a:off x="6863841" y="2319506"/>
            <a:ext cx="6337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1</a:t>
            </a:r>
            <a:endParaRPr kumimoji="0" lang="en-IN" sz="2800" b="1" i="0" u="none" strike="noStrike" cap="none" spc="0" normalizeH="0" baseline="0" dirty="0">
              <a:ln>
                <a:noFill/>
              </a:ln>
              <a:solidFill>
                <a:srgbClr val="000000"/>
              </a:solidFill>
              <a:effectLst/>
              <a:uFillTx/>
              <a:latin typeface="+mn-lt"/>
              <a:ea typeface="+mn-ea"/>
              <a:cs typeface="+mn-cs"/>
              <a:sym typeface="Calibri"/>
            </a:endParaRPr>
          </a:p>
        </p:txBody>
      </p:sp>
      <p:sp>
        <p:nvSpPr>
          <p:cNvPr id="67" name="TextBox 66">
            <a:extLst>
              <a:ext uri="{FF2B5EF4-FFF2-40B4-BE49-F238E27FC236}">
                <a16:creationId xmlns:a16="http://schemas.microsoft.com/office/drawing/2014/main" id="{696BD911-7591-49D4-A099-1F37B24AF46A}"/>
              </a:ext>
            </a:extLst>
          </p:cNvPr>
          <p:cNvSpPr txBox="1"/>
          <p:nvPr/>
        </p:nvSpPr>
        <p:spPr>
          <a:xfrm>
            <a:off x="7760637" y="2316971"/>
            <a:ext cx="6337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2</a:t>
            </a:r>
            <a:endParaRPr kumimoji="0" lang="en-IN" sz="2800" b="1" i="0" u="none" strike="noStrike" cap="none" spc="0" normalizeH="0" baseline="0" dirty="0">
              <a:ln>
                <a:noFill/>
              </a:ln>
              <a:solidFill>
                <a:srgbClr val="000000"/>
              </a:solidFill>
              <a:effectLst/>
              <a:uFillTx/>
              <a:latin typeface="+mn-lt"/>
              <a:ea typeface="+mn-ea"/>
              <a:cs typeface="+mn-cs"/>
              <a:sym typeface="Calibri"/>
            </a:endParaRPr>
          </a:p>
        </p:txBody>
      </p:sp>
      <p:sp>
        <p:nvSpPr>
          <p:cNvPr id="68" name="TextBox 67">
            <a:extLst>
              <a:ext uri="{FF2B5EF4-FFF2-40B4-BE49-F238E27FC236}">
                <a16:creationId xmlns:a16="http://schemas.microsoft.com/office/drawing/2014/main" id="{1F0A9F34-E012-4CF7-90DE-FF0A7DD423FF}"/>
              </a:ext>
            </a:extLst>
          </p:cNvPr>
          <p:cNvSpPr txBox="1"/>
          <p:nvPr/>
        </p:nvSpPr>
        <p:spPr>
          <a:xfrm>
            <a:off x="8708975" y="2316971"/>
            <a:ext cx="6337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3</a:t>
            </a:r>
            <a:endParaRPr kumimoji="0" lang="en-IN" sz="2800" b="1" i="0" u="none" strike="noStrike" cap="none" spc="0" normalizeH="0" baseline="0" dirty="0">
              <a:ln>
                <a:noFill/>
              </a:ln>
              <a:solidFill>
                <a:srgbClr val="000000"/>
              </a:solidFill>
              <a:effectLst/>
              <a:uFillTx/>
              <a:latin typeface="+mn-lt"/>
              <a:ea typeface="+mn-ea"/>
              <a:cs typeface="+mn-cs"/>
              <a:sym typeface="Calibri"/>
            </a:endParaRPr>
          </a:p>
        </p:txBody>
      </p:sp>
      <p:sp>
        <p:nvSpPr>
          <p:cNvPr id="69" name="TextBox 68">
            <a:extLst>
              <a:ext uri="{FF2B5EF4-FFF2-40B4-BE49-F238E27FC236}">
                <a16:creationId xmlns:a16="http://schemas.microsoft.com/office/drawing/2014/main" id="{81902B9E-C85A-435D-82DE-9199D1C90E7C}"/>
              </a:ext>
            </a:extLst>
          </p:cNvPr>
          <p:cNvSpPr txBox="1"/>
          <p:nvPr/>
        </p:nvSpPr>
        <p:spPr>
          <a:xfrm>
            <a:off x="9599491" y="2316971"/>
            <a:ext cx="6337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4</a:t>
            </a:r>
            <a:endParaRPr kumimoji="0" lang="en-IN" sz="2800" b="1"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25025432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52;p7"/>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20" name="Google Shape;53;p7"/>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t>Proposed Methodology / Approach</a:t>
            </a:r>
          </a:p>
        </p:txBody>
      </p:sp>
      <p:sp>
        <p:nvSpPr>
          <p:cNvPr id="5" name="Content Placeholder 2">
            <a:extLst>
              <a:ext uri="{FF2B5EF4-FFF2-40B4-BE49-F238E27FC236}">
                <a16:creationId xmlns:a16="http://schemas.microsoft.com/office/drawing/2014/main" id="{DAB0C6B1-5772-420F-A8C4-EA87ACE3DC86}"/>
              </a:ext>
            </a:extLst>
          </p:cNvPr>
          <p:cNvSpPr txBox="1">
            <a:spLocks/>
          </p:cNvSpPr>
          <p:nvPr/>
        </p:nvSpPr>
        <p:spPr>
          <a:xfrm>
            <a:off x="929945" y="2055901"/>
            <a:ext cx="10619629" cy="2419352"/>
          </a:xfrm>
          <a:prstGeom prst="rect">
            <a:avLst/>
          </a:prstGeom>
        </p:spPr>
        <p:txBody>
          <a:bodyPr/>
          <a:lstStyle/>
          <a:p>
            <a:pPr marL="342900" lvl="0" eaLnBrk="0" hangingPunct="0">
              <a:spcBef>
                <a:spcPct val="20000"/>
              </a:spcBef>
              <a:defRPr/>
            </a:pPr>
            <a:r>
              <a:rPr lang="en-IN" sz="2400" b="1" dirty="0">
                <a:solidFill>
                  <a:srgbClr val="0000FF"/>
                </a:solidFill>
                <a:latin typeface="Trebuchet MS" pitchFamily="34" charset="0"/>
              </a:rPr>
              <a:t>Benefits of this approach:</a:t>
            </a:r>
          </a:p>
          <a:p>
            <a:pPr marL="685800" lvl="0" indent="-342900" eaLnBrk="0" hangingPunct="0">
              <a:spcBef>
                <a:spcPct val="20000"/>
              </a:spcBef>
              <a:buFont typeface="Arial" panose="020B0604020202020204" pitchFamily="34" charset="0"/>
              <a:buChar char="•"/>
              <a:defRPr/>
            </a:pPr>
            <a:r>
              <a:rPr lang="en-IN" sz="2400" dirty="0">
                <a:solidFill>
                  <a:srgbClr val="0000FF"/>
                </a:solidFill>
                <a:latin typeface="Trebuchet MS" pitchFamily="34" charset="0"/>
              </a:rPr>
              <a:t>Less time consuming as the process is automated.</a:t>
            </a:r>
          </a:p>
          <a:p>
            <a:pPr marL="685800" lvl="0" indent="-342900" eaLnBrk="0" hangingPunct="0">
              <a:spcBef>
                <a:spcPct val="20000"/>
              </a:spcBef>
              <a:buFont typeface="Arial" panose="020B0604020202020204" pitchFamily="34" charset="0"/>
              <a:buChar char="•"/>
              <a:defRPr/>
            </a:pPr>
            <a:r>
              <a:rPr lang="en-IN" sz="2400" dirty="0">
                <a:solidFill>
                  <a:srgbClr val="0000FF"/>
                </a:solidFill>
                <a:latin typeface="Trebuchet MS" pitchFamily="34" charset="0"/>
              </a:rPr>
              <a:t>More efficient as style consistency is being taken care off.</a:t>
            </a:r>
          </a:p>
          <a:p>
            <a:pPr marL="685800" lvl="0" indent="-342900" eaLnBrk="0" hangingPunct="0">
              <a:spcBef>
                <a:spcPct val="20000"/>
              </a:spcBef>
              <a:buFont typeface="Arial" panose="020B0604020202020204" pitchFamily="34" charset="0"/>
              <a:buChar char="•"/>
              <a:defRPr/>
            </a:pPr>
            <a:r>
              <a:rPr lang="en-IN" sz="2400" dirty="0">
                <a:solidFill>
                  <a:srgbClr val="0000FF"/>
                </a:solidFill>
                <a:latin typeface="Trebuchet MS" pitchFamily="34" charset="0"/>
              </a:rPr>
              <a:t>More options for a customer to choose from as numerous options can be created with the same set of input.</a:t>
            </a:r>
          </a:p>
          <a:p>
            <a:pPr marL="342900" lvl="0" eaLnBrk="0" hangingPunct="0">
              <a:spcBef>
                <a:spcPct val="20000"/>
              </a:spcBef>
              <a:defRPr/>
            </a:pPr>
            <a:endParaRPr lang="en-IN" sz="2400" dirty="0">
              <a:solidFill>
                <a:srgbClr val="0000FF"/>
              </a:solidFill>
              <a:latin typeface="Trebuchet MS" pitchFamily="34" charset="0"/>
            </a:endParaRPr>
          </a:p>
          <a:p>
            <a:pPr marL="342900" lvl="0" eaLnBrk="0" hangingPunct="0">
              <a:spcBef>
                <a:spcPct val="20000"/>
              </a:spcBef>
              <a:defRPr/>
            </a:pPr>
            <a:r>
              <a:rPr lang="en-IN" sz="2400" b="1" dirty="0">
                <a:solidFill>
                  <a:srgbClr val="0000FF"/>
                </a:solidFill>
                <a:latin typeface="Trebuchet MS" pitchFamily="34" charset="0"/>
              </a:rPr>
              <a:t>Drawbacks:</a:t>
            </a:r>
          </a:p>
          <a:p>
            <a:pPr marL="685800" lvl="0" indent="-342900" eaLnBrk="0" hangingPunct="0">
              <a:spcBef>
                <a:spcPct val="20000"/>
              </a:spcBef>
              <a:buFont typeface="Arial" panose="020B0604020202020204" pitchFamily="34" charset="0"/>
              <a:buChar char="•"/>
              <a:defRPr/>
            </a:pPr>
            <a:r>
              <a:rPr lang="en-IN" sz="2400" dirty="0">
                <a:solidFill>
                  <a:srgbClr val="0000FF"/>
                </a:solidFill>
                <a:latin typeface="Trebuchet MS" pitchFamily="34" charset="0"/>
              </a:rPr>
              <a:t>Probably lesser customization for a user.</a:t>
            </a:r>
          </a:p>
        </p:txBody>
      </p:sp>
    </p:spTree>
    <p:extLst>
      <p:ext uri="{BB962C8B-B14F-4D97-AF65-F5344CB8AC3E}">
        <p14:creationId xmlns:p14="http://schemas.microsoft.com/office/powerpoint/2010/main" val="240752758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Google Shape;68;p9"/>
          <p:cNvSpPr/>
          <p:nvPr/>
        </p:nvSpPr>
        <p:spPr>
          <a:xfrm>
            <a:off x="3048000" y="1581150"/>
            <a:ext cx="7620000" cy="36601"/>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32" name="Google Shape;69;p9"/>
          <p:cNvSpPr txBox="1"/>
          <p:nvPr/>
        </p:nvSpPr>
        <p:spPr>
          <a:xfrm>
            <a:off x="2941324" y="1143000"/>
            <a:ext cx="7680951" cy="44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marL="342900" indent="-342900" algn="r">
              <a:defRPr sz="2400">
                <a:solidFill>
                  <a:srgbClr val="FF0000"/>
                </a:solidFill>
                <a:latin typeface="Trebuchet MS"/>
                <a:ea typeface="Trebuchet MS"/>
                <a:cs typeface="Trebuchet MS"/>
                <a:sym typeface="Trebuchet MS"/>
              </a:defRPr>
            </a:lvl1pPr>
          </a:lstStyle>
          <a:p>
            <a:r>
              <a:rPr dirty="0"/>
              <a:t>Technologies Used</a:t>
            </a:r>
          </a:p>
        </p:txBody>
      </p:sp>
      <p:sp>
        <p:nvSpPr>
          <p:cNvPr id="6" name="Content Placeholder 2">
            <a:extLst>
              <a:ext uri="{FF2B5EF4-FFF2-40B4-BE49-F238E27FC236}">
                <a16:creationId xmlns:a16="http://schemas.microsoft.com/office/drawing/2014/main" id="{678A82A2-CC7D-443B-828B-5752EA8D845D}"/>
              </a:ext>
            </a:extLst>
          </p:cNvPr>
          <p:cNvSpPr txBox="1">
            <a:spLocks/>
          </p:cNvSpPr>
          <p:nvPr/>
        </p:nvSpPr>
        <p:spPr>
          <a:xfrm>
            <a:off x="446852" y="1835783"/>
            <a:ext cx="10441541" cy="2272984"/>
          </a:xfrm>
          <a:prstGeom prst="rect">
            <a:avLst/>
          </a:prstGeom>
        </p:spPr>
        <p:txBody>
          <a:bodyPr/>
          <a:lstStyle/>
          <a:p>
            <a:pPr marL="342891" marR="0" lvl="0" indent="12700" defTabSz="914400" eaLnBrk="0" latinLnBrk="0" hangingPunct="0">
              <a:lnSpc>
                <a:spcPct val="100000"/>
              </a:lnSpc>
              <a:spcBef>
                <a:spcPct val="20000"/>
              </a:spcBef>
              <a:buClrTx/>
              <a:buSzTx/>
              <a:buFontTx/>
              <a:buNone/>
              <a:tabLst/>
              <a:defRPr/>
            </a:pPr>
            <a:r>
              <a:rPr lang="en-IN" sz="2400" b="1" dirty="0">
                <a:solidFill>
                  <a:srgbClr val="0000FF"/>
                </a:solidFill>
                <a:latin typeface="Trebuchet MS" pitchFamily="34" charset="0"/>
              </a:rPr>
              <a:t>The technologies / platforms/ languages used:</a:t>
            </a:r>
            <a:endParaRPr lang="en-IN" sz="2400" b="1" dirty="0">
              <a:solidFill>
                <a:srgbClr val="0000FF"/>
              </a:solidFill>
              <a:highlight>
                <a:srgbClr val="FFFF00"/>
              </a:highlight>
              <a:latin typeface="Trebuchet MS" pitchFamily="34" charset="0"/>
            </a:endParaRPr>
          </a:p>
          <a:p>
            <a:pPr marL="1155700" lvl="1" indent="-342900" eaLnBrk="0" hangingPunct="0">
              <a:spcBef>
                <a:spcPct val="20000"/>
              </a:spcBef>
              <a:buFont typeface="Arial" panose="020B0604020202020204" pitchFamily="34" charset="0"/>
              <a:buChar char="•"/>
              <a:defRPr/>
            </a:pPr>
            <a:r>
              <a:rPr lang="en-IN" sz="2400" dirty="0">
                <a:solidFill>
                  <a:srgbClr val="0000FF"/>
                </a:solidFill>
                <a:latin typeface="Trebuchet MS" pitchFamily="34" charset="0"/>
              </a:rPr>
              <a:t>Machine learning: to provide a variable update rule.</a:t>
            </a:r>
          </a:p>
          <a:p>
            <a:pPr marL="1155700" lvl="1" indent="-342900" eaLnBrk="0" hangingPunct="0">
              <a:spcBef>
                <a:spcPct val="20000"/>
              </a:spcBef>
              <a:buFont typeface="Arial" panose="020B0604020202020204" pitchFamily="34" charset="0"/>
              <a:buChar char="•"/>
              <a:defRPr/>
            </a:pPr>
            <a:r>
              <a:rPr lang="en-IN" sz="2400" dirty="0">
                <a:solidFill>
                  <a:srgbClr val="0000FF"/>
                </a:solidFill>
                <a:latin typeface="Trebuchet MS" pitchFamily="34" charset="0"/>
              </a:rPr>
              <a:t>Cellular automata: to generate without large data requirements. </a:t>
            </a:r>
          </a:p>
          <a:p>
            <a:pPr marL="1155700" lvl="1" indent="-342900" eaLnBrk="0" hangingPunct="0">
              <a:spcBef>
                <a:spcPct val="20000"/>
              </a:spcBef>
              <a:buFont typeface="Arial" panose="020B0604020202020204" pitchFamily="34" charset="0"/>
              <a:buChar char="•"/>
              <a:defRPr/>
            </a:pPr>
            <a:r>
              <a:rPr lang="en-IN" sz="2400" dirty="0">
                <a:solidFill>
                  <a:srgbClr val="0000FF"/>
                </a:solidFill>
                <a:latin typeface="Trebuchet MS" pitchFamily="34" charset="0"/>
              </a:rPr>
              <a:t>Python: to prototype faster.</a:t>
            </a:r>
          </a:p>
          <a:p>
            <a:pPr marL="1155700" lvl="1" indent="-342900" eaLnBrk="0" hangingPunct="0">
              <a:spcBef>
                <a:spcPct val="20000"/>
              </a:spcBef>
              <a:buFont typeface="Arial" panose="020B0604020202020204" pitchFamily="34" charset="0"/>
              <a:buChar char="•"/>
              <a:defRPr/>
            </a:pPr>
            <a:r>
              <a:rPr lang="en-IN" sz="2400" dirty="0">
                <a:solidFill>
                  <a:srgbClr val="0000FF"/>
                </a:solidFill>
                <a:latin typeface="Trebuchet MS" pitchFamily="34" charset="0"/>
              </a:rPr>
              <a:t>Google Colab/Kaggle Notebook: GPU power.</a:t>
            </a:r>
          </a:p>
          <a:p>
            <a:pPr marL="1077913" lvl="1" indent="-265113" algn="just" eaLnBrk="0" hangingPunct="0">
              <a:spcBef>
                <a:spcPct val="20000"/>
              </a:spcBef>
              <a:defRPr/>
            </a:pPr>
            <a:endParaRPr lang="en-IN" sz="2400" dirty="0">
              <a:solidFill>
                <a:srgbClr val="0000FF"/>
              </a:solidFill>
              <a:latin typeface="Trebuchet MS" pitchFamily="34" charset="0"/>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IN" sz="2000" b="0" i="0" u="none" strike="noStrike" kern="0" cap="none" spc="0" normalizeH="0" baseline="0" noProof="0" dirty="0">
              <a:ln>
                <a:noFill/>
              </a:ln>
              <a:solidFill>
                <a:schemeClr val="tx1"/>
              </a:solidFill>
              <a:effectLst/>
              <a:uLnTx/>
              <a:uFillTx/>
              <a:latin typeface="Trebuchet MS" pitchFamily="34" charset="0"/>
              <a:ea typeface="+mn-ea"/>
              <a:cs typeface="+mn-cs"/>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36" name="Text Box 34"/>
          <p:cNvSpPr txBox="1"/>
          <p:nvPr/>
        </p:nvSpPr>
        <p:spPr>
          <a:xfrm>
            <a:off x="1950720" y="1143002"/>
            <a:ext cx="8671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900" indent="-342900" algn="r">
              <a:defRPr sz="2400">
                <a:solidFill>
                  <a:srgbClr val="FF0000"/>
                </a:solidFill>
                <a:latin typeface="Trebuchet MS"/>
                <a:ea typeface="Trebuchet MS"/>
                <a:cs typeface="Trebuchet MS"/>
                <a:sym typeface="Trebuchet MS"/>
              </a:defRPr>
            </a:lvl1pPr>
          </a:lstStyle>
          <a:p>
            <a:r>
              <a:t>Project Progress</a:t>
            </a:r>
          </a:p>
        </p:txBody>
      </p:sp>
      <p:sp>
        <p:nvSpPr>
          <p:cNvPr id="237" name="Content Placeholder 2"/>
          <p:cNvSpPr txBox="1"/>
          <p:nvPr/>
        </p:nvSpPr>
        <p:spPr>
          <a:xfrm>
            <a:off x="311833" y="1533147"/>
            <a:ext cx="11448757" cy="5262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solidFill>
                  <a:srgbClr val="0033CC"/>
                </a:solidFill>
                <a:latin typeface="Trebuchet MS"/>
                <a:ea typeface="Trebuchet MS"/>
                <a:cs typeface="Trebuchet MS"/>
                <a:sym typeface="Trebuchet MS"/>
              </a:defRPr>
            </a:pPr>
            <a:r>
              <a:rPr lang="en-IN" b="1" dirty="0"/>
              <a:t>Project progress:</a:t>
            </a:r>
          </a:p>
          <a:p>
            <a:pPr marL="342900" indent="-342900">
              <a:buFont typeface="Arial" panose="020B0604020202020204" pitchFamily="34" charset="0"/>
              <a:buChar char="•"/>
              <a:defRPr sz="2400">
                <a:solidFill>
                  <a:srgbClr val="0033CC"/>
                </a:solidFill>
                <a:latin typeface="Trebuchet MS"/>
                <a:ea typeface="Trebuchet MS"/>
                <a:cs typeface="Trebuchet MS"/>
                <a:sym typeface="Trebuchet MS"/>
              </a:defRPr>
            </a:pPr>
            <a:r>
              <a:rPr lang="en-IN" dirty="0"/>
              <a:t>We started off with doing a literature survey on the problem statement and background study on the work currently being done. </a:t>
            </a:r>
          </a:p>
          <a:p>
            <a:pPr marL="342900" indent="-342900">
              <a:buFont typeface="Arial" panose="020B0604020202020204" pitchFamily="34" charset="0"/>
              <a:buChar char="•"/>
              <a:defRPr sz="2400">
                <a:solidFill>
                  <a:srgbClr val="0033CC"/>
                </a:solidFill>
                <a:latin typeface="Trebuchet MS"/>
                <a:ea typeface="Trebuchet MS"/>
                <a:cs typeface="Trebuchet MS"/>
                <a:sym typeface="Trebuchet MS"/>
              </a:defRPr>
            </a:pPr>
            <a:r>
              <a:rPr lang="en-IN" dirty="0"/>
              <a:t>We then deep-dived into the approach of Neural Cellular Automata to solve the problem </a:t>
            </a:r>
            <a:r>
              <a:rPr lang="en-IN" sz="2400" dirty="0">
                <a:solidFill>
                  <a:srgbClr val="0033CC"/>
                </a:solidFill>
                <a:latin typeface="Trebuchet MS"/>
              </a:rPr>
              <a:t>and downloaded the data sets and cleaned them as required.</a:t>
            </a:r>
          </a:p>
          <a:p>
            <a:pPr marL="342900" indent="-342900">
              <a:buFont typeface="Arial" panose="020B0604020202020204" pitchFamily="34" charset="0"/>
              <a:buChar char="•"/>
              <a:defRPr sz="2400">
                <a:solidFill>
                  <a:srgbClr val="0033CC"/>
                </a:solidFill>
                <a:latin typeface="Trebuchet MS"/>
                <a:ea typeface="Trebuchet MS"/>
                <a:cs typeface="Trebuchet MS"/>
                <a:sym typeface="Trebuchet MS"/>
              </a:defRPr>
            </a:pPr>
            <a:r>
              <a:rPr lang="en-IN" sz="2400" dirty="0">
                <a:solidFill>
                  <a:srgbClr val="0033CC"/>
                </a:solidFill>
                <a:latin typeface="Trebuchet MS"/>
              </a:rPr>
              <a:t>Next, we worked on de</a:t>
            </a:r>
            <a:r>
              <a:rPr lang="en-US" sz="2400" dirty="0">
                <a:solidFill>
                  <a:srgbClr val="0033CC"/>
                </a:solidFill>
                <a:latin typeface="Trebuchet MS"/>
              </a:rPr>
              <a:t>veloping hidden channel and did feature extraction.</a:t>
            </a:r>
          </a:p>
          <a:p>
            <a:pPr marL="342900" indent="-342900">
              <a:buFont typeface="Arial" panose="020B0604020202020204" pitchFamily="34" charset="0"/>
              <a:buChar char="•"/>
              <a:defRPr sz="2400">
                <a:solidFill>
                  <a:srgbClr val="0033CC"/>
                </a:solidFill>
                <a:latin typeface="Trebuchet MS"/>
                <a:ea typeface="Trebuchet MS"/>
                <a:cs typeface="Trebuchet MS"/>
                <a:sym typeface="Trebuchet MS"/>
              </a:defRPr>
            </a:pPr>
            <a:r>
              <a:rPr lang="en-US" sz="2400" dirty="0">
                <a:solidFill>
                  <a:srgbClr val="0033CC"/>
                </a:solidFill>
                <a:latin typeface="Trebuchet MS"/>
              </a:rPr>
              <a:t>We then built a basic model of Neural Cellular automata for a single letter and extended it to all letters. We also incorporated </a:t>
            </a:r>
            <a:r>
              <a:rPr lang="en-US" sz="2400" dirty="0" err="1">
                <a:solidFill>
                  <a:srgbClr val="0033CC"/>
                </a:solidFill>
                <a:latin typeface="Trebuchet MS"/>
              </a:rPr>
              <a:t>maatras</a:t>
            </a:r>
            <a:r>
              <a:rPr lang="en-US" sz="2400" dirty="0">
                <a:solidFill>
                  <a:srgbClr val="0033CC"/>
                </a:solidFill>
                <a:latin typeface="Trebuchet MS"/>
              </a:rPr>
              <a:t> for every letter.</a:t>
            </a:r>
          </a:p>
          <a:p>
            <a:pPr marL="342900" indent="-342900">
              <a:buFont typeface="Arial" panose="020B0604020202020204" pitchFamily="34" charset="0"/>
              <a:buChar char="•"/>
              <a:defRPr sz="2400">
                <a:solidFill>
                  <a:srgbClr val="0033CC"/>
                </a:solidFill>
                <a:latin typeface="Trebuchet MS"/>
                <a:ea typeface="Trebuchet MS"/>
                <a:cs typeface="Trebuchet MS"/>
                <a:sym typeface="Trebuchet MS"/>
              </a:defRPr>
            </a:pPr>
            <a:r>
              <a:rPr lang="en-US" sz="2400" dirty="0">
                <a:solidFill>
                  <a:srgbClr val="0033CC"/>
                </a:solidFill>
                <a:latin typeface="Trebuchet MS"/>
              </a:rPr>
              <a:t>Currently generation is completed for the entire dataset and fine tuning is being done. </a:t>
            </a:r>
          </a:p>
          <a:p>
            <a:pPr marL="342900" indent="-342900">
              <a:buFont typeface="Arial" panose="020B0604020202020204" pitchFamily="34" charset="0"/>
              <a:buChar char="•"/>
              <a:defRPr sz="2400">
                <a:solidFill>
                  <a:srgbClr val="0033CC"/>
                </a:solidFill>
                <a:latin typeface="Trebuchet MS"/>
                <a:ea typeface="Trebuchet MS"/>
                <a:cs typeface="Trebuchet MS"/>
                <a:sym typeface="Trebuchet MS"/>
              </a:defRPr>
            </a:pPr>
            <a:r>
              <a:rPr lang="en-US" sz="2400" dirty="0">
                <a:solidFill>
                  <a:srgbClr val="0033CC"/>
                </a:solidFill>
                <a:latin typeface="Trebuchet MS"/>
              </a:rPr>
              <a:t>We have also finalized the documentation for our research project.</a:t>
            </a:r>
            <a:endParaRPr lang="en-IN" sz="2400" dirty="0">
              <a:solidFill>
                <a:srgbClr val="0033CC"/>
              </a:solidFill>
              <a:latin typeface="Trebuchet MS"/>
            </a:endParaRPr>
          </a:p>
          <a:p>
            <a:pPr>
              <a:defRPr sz="2400">
                <a:solidFill>
                  <a:srgbClr val="0033CC"/>
                </a:solidFill>
                <a:latin typeface="Trebuchet MS"/>
                <a:ea typeface="Trebuchet MS"/>
                <a:cs typeface="Trebuchet MS"/>
                <a:sym typeface="Trebuchet MS"/>
              </a:defRPr>
            </a:pPr>
            <a:endParaRPr lang="en-IN" dirty="0"/>
          </a:p>
          <a:p>
            <a:pPr>
              <a:defRPr sz="2400">
                <a:solidFill>
                  <a:srgbClr val="0033CC"/>
                </a:solidFill>
                <a:latin typeface="Trebuchet MS"/>
                <a:ea typeface="Trebuchet MS"/>
                <a:cs typeface="Trebuchet MS"/>
                <a:sym typeface="Trebuchet MS"/>
              </a:defRPr>
            </a:pPr>
            <a:r>
              <a:rPr lang="en-US" dirty="0"/>
              <a:t>So we would claim we have completed </a:t>
            </a:r>
            <a:r>
              <a:rPr lang="en-US" b="1" u="sng" dirty="0"/>
              <a:t>100%</a:t>
            </a:r>
            <a:r>
              <a:rPr lang="en-US" dirty="0"/>
              <a:t> in terms of </a:t>
            </a:r>
            <a:r>
              <a:rPr lang="en-US" b="1" u="sng" dirty="0"/>
              <a:t>phase 1</a:t>
            </a:r>
            <a:r>
              <a:rPr lang="en-US" dirty="0"/>
              <a:t>.</a:t>
            </a:r>
          </a:p>
          <a:p>
            <a:pPr>
              <a:defRPr sz="2400">
                <a:solidFill>
                  <a:srgbClr val="0033CC"/>
                </a:solidFill>
                <a:latin typeface="Trebuchet MS"/>
                <a:ea typeface="Trebuchet MS"/>
                <a:cs typeface="Trebuchet MS"/>
                <a:sym typeface="Trebuchet MS"/>
              </a:defRPr>
            </a:pPr>
            <a:r>
              <a:rPr lang="en-US" dirty="0"/>
              <a:t>We are </a:t>
            </a:r>
            <a:r>
              <a:rPr lang="en-US" b="1" u="sng" dirty="0"/>
              <a:t>65%</a:t>
            </a:r>
            <a:r>
              <a:rPr lang="en-US" dirty="0"/>
              <a:t> done </a:t>
            </a:r>
            <a:r>
              <a:rPr lang="en-US" b="1" u="sng" dirty="0"/>
              <a:t>with respect to both phases</a:t>
            </a:r>
            <a:r>
              <a:rPr lang="en-US" dirty="0"/>
              <a:t> i.e. Including next semester.</a:t>
            </a:r>
            <a:endParaRPr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40" name="Text Box 34"/>
          <p:cNvSpPr txBox="1"/>
          <p:nvPr/>
        </p:nvSpPr>
        <p:spPr>
          <a:xfrm>
            <a:off x="2941320" y="1143002"/>
            <a:ext cx="76809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References</a:t>
            </a:r>
          </a:p>
        </p:txBody>
      </p:sp>
      <p:sp>
        <p:nvSpPr>
          <p:cNvPr id="241" name="TextBox 6"/>
          <p:cNvSpPr txBox="1"/>
          <p:nvPr/>
        </p:nvSpPr>
        <p:spPr>
          <a:xfrm>
            <a:off x="124264" y="1567087"/>
            <a:ext cx="11943471" cy="5178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indent="355590">
              <a:spcBef>
                <a:spcPts val="500"/>
              </a:spcBef>
              <a:defRPr sz="2400" b="1">
                <a:solidFill>
                  <a:srgbClr val="0000FF"/>
                </a:solidFill>
                <a:latin typeface="Trebuchet MS"/>
                <a:ea typeface="Trebuchet MS"/>
                <a:cs typeface="Trebuchet MS"/>
                <a:sym typeface="Trebuchet MS"/>
              </a:defRPr>
            </a:pPr>
            <a:r>
              <a:rPr dirty="0"/>
              <a:t>References</a:t>
            </a:r>
            <a:r>
              <a:rPr b="0" dirty="0"/>
              <a:t> </a:t>
            </a:r>
            <a:endParaRPr dirty="0">
              <a:latin typeface="Arial"/>
              <a:ea typeface="Arial"/>
              <a:cs typeface="Arial"/>
              <a:sym typeface="Arial"/>
            </a:endParaRPr>
          </a:p>
          <a:p>
            <a:pPr indent="336699">
              <a:defRPr sz="1600" b="1">
                <a:latin typeface="Trebuchet MS"/>
                <a:ea typeface="Trebuchet MS"/>
                <a:cs typeface="Trebuchet MS"/>
                <a:sym typeface="Trebuchet MS"/>
              </a:defRPr>
            </a:pPr>
            <a:r>
              <a:rPr sz="1900" dirty="0"/>
              <a:t>Article in Online Encyclopedia</a:t>
            </a:r>
          </a:p>
          <a:p>
            <a:pPr indent="323999">
              <a:defRPr sz="1600">
                <a:latin typeface="Trebuchet MS"/>
                <a:ea typeface="Trebuchet MS"/>
                <a:cs typeface="Trebuchet MS"/>
                <a:sym typeface="Trebuchet MS"/>
              </a:defRPr>
            </a:pPr>
            <a:r>
              <a:rPr sz="1900" dirty="0"/>
              <a:t>[1] 	Alexander </a:t>
            </a:r>
            <a:r>
              <a:rPr sz="1900" dirty="0" err="1"/>
              <a:t>Mordvintsev</a:t>
            </a:r>
            <a:r>
              <a:rPr sz="1900" dirty="0"/>
              <a:t>, Ettore Randazzo, </a:t>
            </a:r>
            <a:r>
              <a:rPr sz="1900" dirty="0" err="1"/>
              <a:t>Eyvind</a:t>
            </a:r>
            <a:r>
              <a:rPr sz="1900" dirty="0"/>
              <a:t> </a:t>
            </a:r>
            <a:r>
              <a:rPr sz="1900" dirty="0" err="1"/>
              <a:t>Niklasson</a:t>
            </a:r>
            <a:r>
              <a:rPr sz="1900" dirty="0"/>
              <a:t>, Michael Levin,</a:t>
            </a:r>
            <a:r>
              <a:rPr lang="en-US" sz="1900" dirty="0"/>
              <a:t> </a:t>
            </a:r>
            <a:r>
              <a:rPr sz="1900" dirty="0"/>
              <a:t>“Growing, Neural </a:t>
            </a:r>
            <a:r>
              <a:rPr lang="en-US" sz="1900" dirty="0"/>
              <a:t>	</a:t>
            </a:r>
            <a:r>
              <a:rPr sz="1900" dirty="0"/>
              <a:t>Cellular Automata”, Feb. 11, 2020. [Online],</a:t>
            </a:r>
            <a:r>
              <a:rPr lang="en-US" sz="1900" dirty="0"/>
              <a:t> </a:t>
            </a:r>
            <a:r>
              <a:rPr sz="1900" dirty="0"/>
              <a:t>Available: </a:t>
            </a:r>
            <a:r>
              <a:rPr sz="1900" u="sng" dirty="0">
                <a:solidFill>
                  <a:srgbClr val="0000FF"/>
                </a:solidFill>
                <a:uFill>
                  <a:solidFill>
                    <a:srgbClr val="0000FF"/>
                  </a:solidFill>
                </a:uFill>
                <a:hlinkClick r:id="rId2"/>
              </a:rPr>
              <a:t>https://distill.pub/2020/growing-ca/</a:t>
            </a:r>
            <a:r>
              <a:rPr sz="1900" dirty="0">
                <a:solidFill>
                  <a:srgbClr val="0000FF"/>
                </a:solidFill>
              </a:rPr>
              <a:t> </a:t>
            </a:r>
            <a:r>
              <a:rPr lang="en-US" sz="1900" dirty="0">
                <a:solidFill>
                  <a:srgbClr val="0000FF"/>
                </a:solidFill>
              </a:rPr>
              <a:t>	</a:t>
            </a:r>
            <a:r>
              <a:rPr sz="1900" dirty="0"/>
              <a:t>[Accessed Sep. 02, 2020]</a:t>
            </a:r>
            <a:endParaRPr sz="1900" dirty="0">
              <a:latin typeface="Arial"/>
              <a:ea typeface="Arial"/>
              <a:cs typeface="Arial"/>
              <a:sym typeface="Arial"/>
            </a:endParaRPr>
          </a:p>
          <a:p>
            <a:pPr indent="342890">
              <a:spcBef>
                <a:spcPts val="300"/>
              </a:spcBef>
              <a:defRPr sz="1600" b="1">
                <a:latin typeface="Trebuchet MS"/>
                <a:ea typeface="Trebuchet MS"/>
                <a:cs typeface="Trebuchet MS"/>
                <a:sym typeface="Trebuchet MS"/>
              </a:defRPr>
            </a:pPr>
            <a:r>
              <a:rPr sz="1900" dirty="0"/>
              <a:t>Journal Article Abstract</a:t>
            </a:r>
            <a:endParaRPr sz="1900" dirty="0">
              <a:latin typeface="Arial"/>
              <a:ea typeface="Arial"/>
              <a:cs typeface="Arial"/>
              <a:sym typeface="Arial"/>
            </a:endParaRPr>
          </a:p>
          <a:p>
            <a:pPr indent="323999">
              <a:defRPr sz="1600">
                <a:latin typeface="Trebuchet MS"/>
                <a:ea typeface="Trebuchet MS"/>
                <a:cs typeface="Trebuchet MS"/>
                <a:sym typeface="Trebuchet MS"/>
              </a:defRPr>
            </a:pPr>
            <a:r>
              <a:rPr sz="1900" dirty="0"/>
              <a:t>[2] 	Koen Janssens, “Network Cellular Automata—A Development for the Future?”,</a:t>
            </a:r>
            <a:r>
              <a:rPr lang="en-US" sz="1900" dirty="0"/>
              <a:t> </a:t>
            </a:r>
            <a:r>
              <a:rPr sz="1900" i="1" dirty="0"/>
              <a:t>Computational</a:t>
            </a:r>
            <a:r>
              <a:rPr lang="en-IN" sz="1900" i="1" dirty="0"/>
              <a:t> 	</a:t>
            </a:r>
            <a:r>
              <a:rPr sz="1900" i="1" dirty="0"/>
              <a:t>Materials Engineering</a:t>
            </a:r>
            <a:r>
              <a:rPr sz="1900" dirty="0"/>
              <a:t>, 2007. [Online],</a:t>
            </a:r>
            <a:r>
              <a:rPr lang="en-US" sz="1900" dirty="0"/>
              <a:t> </a:t>
            </a:r>
            <a:r>
              <a:rPr sz="1900" dirty="0"/>
              <a:t>Available</a:t>
            </a:r>
            <a:r>
              <a:rPr lang="en-US" sz="1900" dirty="0"/>
              <a:t>: 	</a:t>
            </a:r>
            <a:r>
              <a:rPr sz="1900" u="sng" dirty="0">
                <a:solidFill>
                  <a:srgbClr val="0000FF"/>
                </a:solidFill>
                <a:uFill>
                  <a:solidFill>
                    <a:srgbClr val="0000FF"/>
                  </a:solidFill>
                </a:uFill>
                <a:hlinkClick r:id="rId3"/>
              </a:rPr>
              <a:t>https://www.sciencedirect.com/topics/computerscience/cellularautomata</a:t>
            </a:r>
            <a:r>
              <a:rPr sz="1900" dirty="0"/>
              <a:t>[Accessed Sep. 03</a:t>
            </a:r>
            <a:r>
              <a:rPr lang="en-US" sz="1900" dirty="0"/>
              <a:t>,</a:t>
            </a:r>
            <a:r>
              <a:rPr sz="1900" dirty="0"/>
              <a:t>2020]</a:t>
            </a:r>
            <a:endParaRPr sz="1900" dirty="0">
              <a:latin typeface="Arial"/>
              <a:ea typeface="Arial"/>
              <a:cs typeface="Arial"/>
              <a:sym typeface="Arial"/>
            </a:endParaRPr>
          </a:p>
          <a:p>
            <a:pPr indent="336699">
              <a:defRPr sz="1600" b="1">
                <a:latin typeface="Trebuchet MS"/>
                <a:ea typeface="Trebuchet MS"/>
                <a:cs typeface="Trebuchet MS"/>
                <a:sym typeface="Trebuchet MS"/>
              </a:defRPr>
            </a:pPr>
            <a:r>
              <a:rPr sz="1900" dirty="0"/>
              <a:t>Research paper</a:t>
            </a:r>
            <a:endParaRPr sz="1900" dirty="0">
              <a:latin typeface="Arial"/>
              <a:ea typeface="Arial"/>
              <a:cs typeface="Arial"/>
              <a:sym typeface="Arial"/>
            </a:endParaRPr>
          </a:p>
          <a:p>
            <a:pPr indent="323999">
              <a:defRPr sz="1600">
                <a:latin typeface="Trebuchet MS"/>
                <a:ea typeface="Trebuchet MS"/>
                <a:cs typeface="Trebuchet MS"/>
                <a:sym typeface="Trebuchet MS"/>
              </a:defRPr>
            </a:pPr>
            <a:r>
              <a:rPr sz="1900" dirty="0"/>
              <a:t>[3] 	Hideaki </a:t>
            </a:r>
            <a:r>
              <a:rPr sz="1900" dirty="0" err="1"/>
              <a:t>Hayashia</a:t>
            </a:r>
            <a:r>
              <a:rPr sz="1900" dirty="0"/>
              <a:t>, </a:t>
            </a:r>
            <a:r>
              <a:rPr sz="1900" dirty="0" err="1"/>
              <a:t>Kohtaro</a:t>
            </a:r>
            <a:r>
              <a:rPr sz="1900" dirty="0"/>
              <a:t> </a:t>
            </a:r>
            <a:r>
              <a:rPr sz="1900" dirty="0" err="1"/>
              <a:t>Abea</a:t>
            </a:r>
            <a:r>
              <a:rPr sz="1900" dirty="0"/>
              <a:t>, Seiichi </a:t>
            </a:r>
            <a:r>
              <a:rPr sz="1900" dirty="0" err="1"/>
              <a:t>Uchidaa</a:t>
            </a:r>
            <a:r>
              <a:rPr sz="1900" dirty="0"/>
              <a:t>, </a:t>
            </a:r>
            <a:r>
              <a:rPr sz="1900" dirty="0" err="1">
                <a:latin typeface="Arial"/>
                <a:ea typeface="Arial"/>
                <a:cs typeface="Arial"/>
                <a:sym typeface="Arial"/>
              </a:rPr>
              <a:t>GlyphGAN</a:t>
            </a:r>
            <a:r>
              <a:rPr sz="1900" dirty="0">
                <a:latin typeface="Arial"/>
                <a:ea typeface="Arial"/>
                <a:cs typeface="Arial"/>
                <a:sym typeface="Arial"/>
              </a:rPr>
              <a:t>, </a:t>
            </a:r>
            <a:r>
              <a:rPr sz="1900" i="1" dirty="0">
                <a:latin typeface="Arial"/>
                <a:ea typeface="Arial"/>
                <a:cs typeface="Arial"/>
                <a:sym typeface="Arial"/>
              </a:rPr>
              <a:t>Department of</a:t>
            </a:r>
            <a:r>
              <a:rPr lang="en-US" sz="1900" i="1" dirty="0">
                <a:latin typeface="Arial"/>
                <a:ea typeface="Arial"/>
                <a:cs typeface="Arial"/>
                <a:sym typeface="Arial"/>
              </a:rPr>
              <a:t> </a:t>
            </a:r>
            <a:r>
              <a:rPr sz="1900" i="1" dirty="0">
                <a:latin typeface="Arial"/>
                <a:ea typeface="Arial"/>
                <a:cs typeface="Arial"/>
                <a:sym typeface="Arial"/>
              </a:rPr>
              <a:t>Advanced Information </a:t>
            </a:r>
            <a:r>
              <a:rPr lang="en-US" sz="1900" i="1" dirty="0">
                <a:latin typeface="Arial"/>
                <a:ea typeface="Arial"/>
                <a:cs typeface="Arial"/>
                <a:sym typeface="Arial"/>
              </a:rPr>
              <a:t>	T</a:t>
            </a:r>
            <a:r>
              <a:rPr sz="1900" i="1" dirty="0">
                <a:latin typeface="Arial"/>
                <a:ea typeface="Arial"/>
                <a:cs typeface="Arial"/>
                <a:sym typeface="Arial"/>
              </a:rPr>
              <a:t>echnology</a:t>
            </a:r>
            <a:r>
              <a:rPr sz="1900" i="1" dirty="0"/>
              <a:t>, </a:t>
            </a:r>
            <a:r>
              <a:rPr sz="1900" dirty="0"/>
              <a:t>May 30, 2019. Available</a:t>
            </a:r>
            <a:r>
              <a:rPr lang="en-US" sz="1900" dirty="0"/>
              <a:t>: </a:t>
            </a:r>
            <a:r>
              <a:rPr sz="1900" u="sng" dirty="0">
                <a:solidFill>
                  <a:srgbClr val="0000FF"/>
                </a:solidFill>
                <a:uFill>
                  <a:solidFill>
                    <a:srgbClr val="0000FF"/>
                  </a:solidFill>
                </a:uFill>
                <a:hlinkClick r:id="rId4"/>
              </a:rPr>
              <a:t>https://arxiv.org/pdf/1905.12502.pdf</a:t>
            </a:r>
            <a:r>
              <a:rPr sz="1900" dirty="0">
                <a:solidFill>
                  <a:srgbClr val="0000FF"/>
                </a:solidFill>
              </a:rPr>
              <a:t> </a:t>
            </a:r>
            <a:endParaRPr lang="en-US" sz="1900" dirty="0">
              <a:solidFill>
                <a:srgbClr val="0000FF"/>
              </a:solidFill>
            </a:endParaRPr>
          </a:p>
          <a:p>
            <a:pPr indent="323999">
              <a:defRPr sz="1600">
                <a:latin typeface="Trebuchet MS"/>
                <a:ea typeface="Trebuchet MS"/>
                <a:cs typeface="Trebuchet MS"/>
                <a:sym typeface="Trebuchet MS"/>
              </a:defRPr>
            </a:pPr>
            <a:r>
              <a:rPr lang="en-IN" sz="1900" dirty="0">
                <a:solidFill>
                  <a:srgbClr val="0000FF"/>
                </a:solidFill>
              </a:rPr>
              <a:t>	</a:t>
            </a:r>
            <a:r>
              <a:rPr sz="1900" dirty="0"/>
              <a:t>[Accessed Sep. 04, 2020]</a:t>
            </a:r>
            <a:endParaRPr sz="1900" dirty="0">
              <a:latin typeface="Arial"/>
              <a:ea typeface="Arial"/>
              <a:cs typeface="Arial"/>
              <a:sym typeface="Arial"/>
            </a:endParaRPr>
          </a:p>
          <a:p>
            <a:pPr indent="336699">
              <a:defRPr sz="1600" b="1">
                <a:latin typeface="Trebuchet MS"/>
                <a:ea typeface="Trebuchet MS"/>
                <a:cs typeface="Trebuchet MS"/>
                <a:sym typeface="Trebuchet MS"/>
              </a:defRPr>
            </a:pPr>
            <a:r>
              <a:rPr sz="1900" dirty="0"/>
              <a:t>Research paper</a:t>
            </a:r>
            <a:endParaRPr sz="1900" dirty="0">
              <a:latin typeface="Arial"/>
              <a:ea typeface="Arial"/>
              <a:cs typeface="Arial"/>
              <a:sym typeface="Arial"/>
            </a:endParaRPr>
          </a:p>
          <a:p>
            <a:pPr indent="323999">
              <a:defRPr sz="1600">
                <a:latin typeface="Trebuchet MS"/>
                <a:ea typeface="Trebuchet MS"/>
                <a:cs typeface="Trebuchet MS"/>
                <a:sym typeface="Trebuchet MS"/>
              </a:defRPr>
            </a:pPr>
            <a:r>
              <a:rPr sz="1900" dirty="0"/>
              <a:t>[4] 	Eric </a:t>
            </a:r>
            <a:r>
              <a:rPr sz="1900" dirty="0" err="1"/>
              <a:t>Bernhardsson</a:t>
            </a:r>
            <a:r>
              <a:rPr sz="1900" dirty="0"/>
              <a:t>, “Deep-fonts”, Jan. 21,2016. Available:</a:t>
            </a:r>
            <a:r>
              <a:rPr lang="en-US" sz="1900" dirty="0">
                <a:latin typeface="Arial"/>
                <a:cs typeface="Arial"/>
                <a:sym typeface="Arial"/>
              </a:rPr>
              <a:t> 	</a:t>
            </a:r>
            <a:r>
              <a:rPr sz="1900" u="sng" dirty="0">
                <a:solidFill>
                  <a:srgbClr val="0000FF"/>
                </a:solidFill>
                <a:uFill>
                  <a:solidFill>
                    <a:srgbClr val="0000FF"/>
                  </a:solidFill>
                </a:uFill>
                <a:hlinkClick r:id="rId5"/>
              </a:rPr>
              <a:t>https://erikbern.com/2016/01/21/analyzing-50k-fonts-using-deep-neural</a:t>
            </a:r>
            <a:r>
              <a:rPr lang="en-US" sz="1900" u="sng" dirty="0">
                <a:solidFill>
                  <a:srgbClr val="0000FF"/>
                </a:solidFill>
                <a:uFill>
                  <a:solidFill>
                    <a:srgbClr val="0000FF"/>
                  </a:solidFill>
                </a:uFill>
              </a:rPr>
              <a:t> </a:t>
            </a:r>
            <a:r>
              <a:rPr sz="1900" u="sng" dirty="0">
                <a:solidFill>
                  <a:srgbClr val="0000FF"/>
                </a:solidFill>
              </a:rPr>
              <a:t>networks.html</a:t>
            </a:r>
            <a:r>
              <a:rPr sz="1900" dirty="0"/>
              <a:t> </a:t>
            </a:r>
            <a:endParaRPr lang="en-US" sz="1900" dirty="0"/>
          </a:p>
          <a:p>
            <a:pPr indent="323999">
              <a:defRPr sz="1600">
                <a:latin typeface="Trebuchet MS"/>
                <a:ea typeface="Trebuchet MS"/>
                <a:cs typeface="Trebuchet MS"/>
                <a:sym typeface="Trebuchet MS"/>
              </a:defRPr>
            </a:pPr>
            <a:r>
              <a:rPr lang="en-IN" sz="1900" dirty="0"/>
              <a:t>	</a:t>
            </a:r>
            <a:r>
              <a:rPr sz="1900" dirty="0"/>
              <a:t>[Accessed Oct. 04, 2020]</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1"/>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244" name="Text Box 34"/>
          <p:cNvSpPr txBox="1"/>
          <p:nvPr/>
        </p:nvSpPr>
        <p:spPr>
          <a:xfrm>
            <a:off x="2941320" y="1143002"/>
            <a:ext cx="76809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Any other information</a:t>
            </a:r>
          </a:p>
        </p:txBody>
      </p:sp>
      <p:sp>
        <p:nvSpPr>
          <p:cNvPr id="245" name="TextBox 4"/>
          <p:cNvSpPr txBox="1"/>
          <p:nvPr/>
        </p:nvSpPr>
        <p:spPr>
          <a:xfrm>
            <a:off x="575602" y="1879625"/>
            <a:ext cx="10298723" cy="40421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indent="355590">
              <a:spcBef>
                <a:spcPts val="500"/>
              </a:spcBef>
              <a:defRPr sz="2400">
                <a:solidFill>
                  <a:srgbClr val="0000FF"/>
                </a:solidFill>
                <a:latin typeface="Trebuchet MS"/>
                <a:ea typeface="Trebuchet MS"/>
                <a:cs typeface="Trebuchet MS"/>
                <a:sym typeface="Trebuchet MS"/>
              </a:defRPr>
            </a:pPr>
            <a:r>
              <a:rPr lang="en-US" b="1" dirty="0"/>
              <a:t>Summary:</a:t>
            </a:r>
          </a:p>
          <a:p>
            <a:pPr>
              <a:spcBef>
                <a:spcPts val="500"/>
              </a:spcBef>
              <a:defRPr sz="2400">
                <a:solidFill>
                  <a:srgbClr val="0000FF"/>
                </a:solidFill>
                <a:latin typeface="Trebuchet MS"/>
                <a:ea typeface="Trebuchet MS"/>
                <a:cs typeface="Trebuchet MS"/>
                <a:sym typeface="Trebuchet MS"/>
              </a:defRPr>
            </a:pPr>
            <a:r>
              <a:rPr lang="en-US" dirty="0"/>
              <a:t>	Successfully built and trained a </a:t>
            </a:r>
            <a:r>
              <a:rPr lang="en-US" b="1" dirty="0"/>
              <a:t>Neural Cellular Automata</a:t>
            </a:r>
            <a:r>
              <a:rPr lang="en-US" dirty="0"/>
              <a:t> and 	updated it’s filters to generate </a:t>
            </a:r>
            <a:r>
              <a:rPr lang="en-US" b="1" u="sng" dirty="0"/>
              <a:t>style-consistent</a:t>
            </a:r>
            <a:r>
              <a:rPr lang="en-US" dirty="0"/>
              <a:t> fonts for 	Kannada script. 	</a:t>
            </a:r>
          </a:p>
          <a:p>
            <a:pPr>
              <a:spcBef>
                <a:spcPts val="500"/>
              </a:spcBef>
              <a:defRPr sz="2400">
                <a:solidFill>
                  <a:srgbClr val="0000FF"/>
                </a:solidFill>
                <a:latin typeface="Trebuchet MS"/>
                <a:ea typeface="Trebuchet MS"/>
                <a:cs typeface="Trebuchet MS"/>
                <a:sym typeface="Trebuchet MS"/>
              </a:defRPr>
            </a:pPr>
            <a:r>
              <a:rPr lang="en-US" dirty="0"/>
              <a:t>	1. Fonts generated are style-consistent.</a:t>
            </a:r>
          </a:p>
          <a:p>
            <a:pPr>
              <a:spcBef>
                <a:spcPts val="500"/>
              </a:spcBef>
              <a:defRPr sz="2400">
                <a:solidFill>
                  <a:srgbClr val="0000FF"/>
                </a:solidFill>
                <a:latin typeface="Trebuchet MS"/>
                <a:ea typeface="Trebuchet MS"/>
                <a:cs typeface="Trebuchet MS"/>
                <a:sym typeface="Trebuchet MS"/>
              </a:defRPr>
            </a:pPr>
            <a:r>
              <a:rPr lang="en-US" dirty="0"/>
              <a:t>	2. Generates </a:t>
            </a:r>
            <a:r>
              <a:rPr lang="en-US" sz="2400" dirty="0">
                <a:solidFill>
                  <a:srgbClr val="0000FF"/>
                </a:solidFill>
                <a:latin typeface="Trebuchet MS"/>
              </a:rPr>
              <a:t>new fonts without requirements of multiple 	fonts(data).	</a:t>
            </a:r>
          </a:p>
          <a:p>
            <a:pPr>
              <a:spcBef>
                <a:spcPts val="500"/>
              </a:spcBef>
              <a:defRPr sz="2400">
                <a:solidFill>
                  <a:srgbClr val="0000FF"/>
                </a:solidFill>
                <a:latin typeface="Trebuchet MS"/>
                <a:ea typeface="Trebuchet MS"/>
                <a:cs typeface="Trebuchet MS"/>
                <a:sym typeface="Trebuchet MS"/>
              </a:defRPr>
            </a:pPr>
            <a:r>
              <a:rPr lang="en-US" sz="2400" dirty="0">
                <a:solidFill>
                  <a:srgbClr val="0000FF"/>
                </a:solidFill>
                <a:latin typeface="Trebuchet MS"/>
              </a:rPr>
              <a:t>	The user class of this television channels, </a:t>
            </a:r>
            <a:r>
              <a:rPr lang="en-IN" sz="2400" dirty="0">
                <a:solidFill>
                  <a:srgbClr val="0000FF"/>
                </a:solidFill>
                <a:latin typeface="Trebuchet MS"/>
              </a:rPr>
              <a:t>newspapers, magazines 	and books, </a:t>
            </a:r>
            <a:r>
              <a:rPr lang="en-US" sz="2400" dirty="0">
                <a:solidFill>
                  <a:srgbClr val="0000FF"/>
                </a:solidFill>
                <a:latin typeface="Trebuchet MS"/>
              </a:rPr>
              <a:t>movie names/posters, company name(specially 	targeted for local audience).</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3"/>
          <p:cNvSpPr txBox="1"/>
          <p:nvPr/>
        </p:nvSpPr>
        <p:spPr>
          <a:xfrm>
            <a:off x="4429558" y="3352800"/>
            <a:ext cx="2402791" cy="688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4000">
                <a:solidFill>
                  <a:srgbClr val="FF0000"/>
                </a:solidFill>
                <a:latin typeface="Trebuchet MS"/>
                <a:ea typeface="Trebuchet MS"/>
                <a:cs typeface="Trebuchet MS"/>
                <a:sym typeface="Trebuchet MS"/>
              </a:defRPr>
            </a:lvl1pPr>
          </a:lstStyle>
          <a:p>
            <a:r>
              <a:t>Thank You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15" name="Content Placeholder 2"/>
          <p:cNvSpPr txBox="1"/>
          <p:nvPr/>
        </p:nvSpPr>
        <p:spPr>
          <a:xfrm>
            <a:off x="1491175" y="1905000"/>
            <a:ext cx="9070384" cy="4893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b="1">
                <a:solidFill>
                  <a:srgbClr val="0033CC"/>
                </a:solidFill>
                <a:latin typeface="Trebuchet MS"/>
                <a:ea typeface="Trebuchet MS"/>
                <a:cs typeface="Trebuchet MS"/>
                <a:sym typeface="Trebuchet MS"/>
              </a:defRPr>
            </a:pPr>
            <a:r>
              <a:rPr dirty="0"/>
              <a:t>Abstract:</a:t>
            </a:r>
          </a:p>
          <a:p>
            <a:pPr marL="240631" indent="-240631">
              <a:buSzPct val="100000"/>
              <a:buChar char="•"/>
              <a:defRPr sz="2400">
                <a:solidFill>
                  <a:srgbClr val="0033CC"/>
                </a:solidFill>
                <a:latin typeface="Trebuchet MS"/>
                <a:ea typeface="Trebuchet MS"/>
                <a:cs typeface="Trebuchet MS"/>
                <a:sym typeface="Trebuchet MS"/>
              </a:defRPr>
            </a:pPr>
            <a:r>
              <a:rPr b="1" u="sng" dirty="0"/>
              <a:t>Indian languages </a:t>
            </a:r>
            <a:r>
              <a:rPr dirty="0"/>
              <a:t>currently have a </a:t>
            </a:r>
            <a:r>
              <a:rPr b="1" u="sng" dirty="0"/>
              <a:t>limited set of fonts </a:t>
            </a:r>
            <a:r>
              <a:rPr dirty="0"/>
              <a:t>available to choose from.</a:t>
            </a:r>
          </a:p>
          <a:p>
            <a:pPr marL="240631" indent="-240631">
              <a:buSzPct val="100000"/>
              <a:buChar char="•"/>
              <a:defRPr sz="2400">
                <a:solidFill>
                  <a:srgbClr val="0033CC"/>
                </a:solidFill>
                <a:latin typeface="Trebuchet MS"/>
                <a:ea typeface="Trebuchet MS"/>
                <a:cs typeface="Trebuchet MS"/>
                <a:sym typeface="Trebuchet MS"/>
              </a:defRPr>
            </a:pPr>
            <a:r>
              <a:rPr dirty="0"/>
              <a:t>Creation or generation of new fonts is at present, a </a:t>
            </a:r>
            <a:r>
              <a:rPr b="1" u="sng" dirty="0"/>
              <a:t>manual</a:t>
            </a:r>
            <a:r>
              <a:rPr dirty="0"/>
              <a:t> process</a:t>
            </a:r>
            <a:r>
              <a:rPr lang="en-US" dirty="0"/>
              <a:t>.</a:t>
            </a:r>
          </a:p>
          <a:p>
            <a:pPr marL="240631" indent="-240631">
              <a:buSzPct val="100000"/>
              <a:buChar char="•"/>
              <a:defRPr sz="2400">
                <a:solidFill>
                  <a:srgbClr val="0033CC"/>
                </a:solidFill>
                <a:latin typeface="Trebuchet MS"/>
                <a:ea typeface="Trebuchet MS"/>
                <a:cs typeface="Trebuchet MS"/>
                <a:sym typeface="Trebuchet MS"/>
              </a:defRPr>
            </a:pPr>
            <a:r>
              <a:rPr lang="en-US" dirty="0"/>
              <a:t>This can tend to be a </a:t>
            </a:r>
            <a:r>
              <a:rPr lang="en-US" b="1" u="sng" dirty="0"/>
              <a:t>tedious, expensive</a:t>
            </a:r>
            <a:r>
              <a:rPr lang="en-US" dirty="0"/>
              <a:t> and </a:t>
            </a:r>
            <a:r>
              <a:rPr lang="en-US" b="1" u="sng" dirty="0"/>
              <a:t>time-consuming </a:t>
            </a:r>
            <a:r>
              <a:rPr lang="en-US" dirty="0"/>
              <a:t>process.</a:t>
            </a:r>
          </a:p>
          <a:p>
            <a:pPr marL="240631" indent="-240631">
              <a:buSzPct val="100000"/>
              <a:buChar char="•"/>
              <a:defRPr sz="2400">
                <a:solidFill>
                  <a:srgbClr val="0033CC"/>
                </a:solidFill>
                <a:latin typeface="Trebuchet MS"/>
                <a:ea typeface="Trebuchet MS"/>
                <a:cs typeface="Trebuchet MS"/>
                <a:sym typeface="Trebuchet MS"/>
              </a:defRPr>
            </a:pPr>
            <a:r>
              <a:rPr dirty="0"/>
              <a:t>Our project goal is mainly to </a:t>
            </a:r>
            <a:r>
              <a:rPr b="1" u="sng" dirty="0"/>
              <a:t>automate</a:t>
            </a:r>
            <a:r>
              <a:rPr dirty="0"/>
              <a:t> the generation of new fonts for the Kannada scripts while simultaneously ensuring generation of </a:t>
            </a:r>
            <a:r>
              <a:rPr lang="kn-IN" b="1" u="sng" dirty="0"/>
              <a:t>ಮಾತ್ರಗಳು</a:t>
            </a:r>
            <a:r>
              <a:rPr lang="en-US" b="1" u="sng" dirty="0"/>
              <a:t> (</a:t>
            </a:r>
            <a:r>
              <a:rPr u="sng" dirty="0" err="1"/>
              <a:t>maatras</a:t>
            </a:r>
            <a:r>
              <a:rPr lang="en-US" u="sng" dirty="0"/>
              <a:t>)</a:t>
            </a:r>
            <a:r>
              <a:rPr lang="en-US" dirty="0"/>
              <a:t> a</a:t>
            </a:r>
            <a:r>
              <a:rPr dirty="0"/>
              <a:t>nd </a:t>
            </a:r>
            <a:r>
              <a:rPr lang="kn-IN" sz="2400" b="1" u="sng" dirty="0">
                <a:solidFill>
                  <a:srgbClr val="0033CC"/>
                </a:solidFill>
                <a:latin typeface="Trebuchet MS"/>
              </a:rPr>
              <a:t>ಒತ್ತಕ್ಷರಗಳು</a:t>
            </a:r>
            <a:r>
              <a:rPr lang="en-IN" sz="2400" b="1" u="sng" dirty="0">
                <a:solidFill>
                  <a:srgbClr val="0033CC"/>
                </a:solidFill>
                <a:latin typeface="Trebuchet MS"/>
              </a:rPr>
              <a:t> </a:t>
            </a:r>
            <a:r>
              <a:rPr lang="en-IN" sz="2400" u="sng" dirty="0">
                <a:solidFill>
                  <a:srgbClr val="0033CC"/>
                </a:solidFill>
                <a:latin typeface="Trebuchet MS"/>
              </a:rPr>
              <a:t>(</a:t>
            </a:r>
            <a:r>
              <a:rPr lang="en-IN" sz="2400" u="sng" dirty="0" err="1">
                <a:solidFill>
                  <a:srgbClr val="0033CC"/>
                </a:solidFill>
                <a:latin typeface="Trebuchet MS"/>
              </a:rPr>
              <a:t>otaksharas</a:t>
            </a:r>
            <a:r>
              <a:rPr lang="en-IN" sz="2400" u="sng" dirty="0">
                <a:solidFill>
                  <a:srgbClr val="0033CC"/>
                </a:solidFill>
                <a:latin typeface="Trebuchet MS"/>
              </a:rPr>
              <a:t>)</a:t>
            </a:r>
            <a:r>
              <a:rPr dirty="0"/>
              <a:t>.</a:t>
            </a:r>
          </a:p>
          <a:p>
            <a:pPr marL="240631" indent="-240631">
              <a:buSzPct val="100000"/>
              <a:buChar char="•"/>
              <a:defRPr sz="2400">
                <a:solidFill>
                  <a:srgbClr val="0033CC"/>
                </a:solidFill>
                <a:latin typeface="Trebuchet MS"/>
                <a:ea typeface="Trebuchet MS"/>
                <a:cs typeface="Trebuchet MS"/>
                <a:sym typeface="Trebuchet MS"/>
              </a:defRPr>
            </a:pPr>
            <a:r>
              <a:rPr dirty="0"/>
              <a:t>This would benefit a large audience, especially targeting the local audience for any business or enterprise.</a:t>
            </a:r>
          </a:p>
        </p:txBody>
      </p:sp>
      <p:sp>
        <p:nvSpPr>
          <p:cNvPr id="116"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Abstract and Scope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20"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Abstract and Scope</a:t>
            </a:r>
          </a:p>
        </p:txBody>
      </p:sp>
      <p:sp>
        <p:nvSpPr>
          <p:cNvPr id="5" name="Rectangle 4">
            <a:extLst>
              <a:ext uri="{FF2B5EF4-FFF2-40B4-BE49-F238E27FC236}">
                <a16:creationId xmlns:a16="http://schemas.microsoft.com/office/drawing/2014/main" id="{9D784613-E234-40DF-8936-375BD1690DBE}"/>
              </a:ext>
            </a:extLst>
          </p:cNvPr>
          <p:cNvSpPr/>
          <p:nvPr/>
        </p:nvSpPr>
        <p:spPr>
          <a:xfrm>
            <a:off x="323557" y="1856094"/>
            <a:ext cx="10843042" cy="120032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00FF"/>
                </a:solidFill>
                <a:latin typeface="Trebuchet MS" pitchFamily="34" charset="0"/>
              </a:rPr>
              <a:t>Indian Type Foundry (ITF) is a company which </a:t>
            </a:r>
            <a:r>
              <a:rPr lang="en-US" sz="2400" b="1" i="1" dirty="0">
                <a:solidFill>
                  <a:srgbClr val="0000FF"/>
                </a:solidFill>
                <a:latin typeface="Trebuchet MS" pitchFamily="34" charset="0"/>
              </a:rPr>
              <a:t>manually</a:t>
            </a:r>
            <a:r>
              <a:rPr lang="en-US" sz="2400" dirty="0">
                <a:solidFill>
                  <a:srgbClr val="0000FF"/>
                </a:solidFill>
                <a:latin typeface="Trebuchet MS" pitchFamily="34" charset="0"/>
              </a:rPr>
              <a:t> creates customized fonts for various languages.</a:t>
            </a:r>
          </a:p>
          <a:p>
            <a:pPr marL="342900" indent="-342900">
              <a:buFont typeface="Arial" panose="020B0604020202020204" pitchFamily="34" charset="0"/>
              <a:buChar char="•"/>
            </a:pPr>
            <a:r>
              <a:rPr lang="en-US" sz="2400" dirty="0">
                <a:solidFill>
                  <a:srgbClr val="0000FF"/>
                </a:solidFill>
                <a:latin typeface="Trebuchet MS" pitchFamily="34" charset="0"/>
              </a:rPr>
              <a:t>The charges range from </a:t>
            </a:r>
            <a:r>
              <a:rPr lang="en-US" sz="2400" b="1" i="1" dirty="0">
                <a:solidFill>
                  <a:srgbClr val="0000FF"/>
                </a:solidFill>
                <a:latin typeface="Trebuchet MS" pitchFamily="34" charset="0"/>
              </a:rPr>
              <a:t>26,000INR - 2,60,000INR </a:t>
            </a:r>
            <a:r>
              <a:rPr lang="en-US" sz="2400" dirty="0">
                <a:solidFill>
                  <a:srgbClr val="0000FF"/>
                </a:solidFill>
                <a:latin typeface="Trebuchet MS" pitchFamily="34" charset="0"/>
              </a:rPr>
              <a:t>for a specific typeface.</a:t>
            </a:r>
          </a:p>
        </p:txBody>
      </p:sp>
      <p:pic>
        <p:nvPicPr>
          <p:cNvPr id="7" name="Graphic 6" descr="Coins">
            <a:extLst>
              <a:ext uri="{FF2B5EF4-FFF2-40B4-BE49-F238E27FC236}">
                <a16:creationId xmlns:a16="http://schemas.microsoft.com/office/drawing/2014/main" id="{AAD17E2F-8690-4EA9-8C7D-705EA8FBD4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7931" y="3143052"/>
            <a:ext cx="1237152" cy="123715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1C18F72-D866-486F-AC75-A2D483A351D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8421" t="35544" r="647" b="302"/>
          <a:stretch/>
        </p:blipFill>
        <p:spPr>
          <a:xfrm>
            <a:off x="7493905" y="4205673"/>
            <a:ext cx="2476689" cy="257582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C908BB3-6FF2-4775-A08F-87057BE2DEC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 r="25596" b="68868"/>
          <a:stretch/>
        </p:blipFill>
        <p:spPr>
          <a:xfrm>
            <a:off x="2047941" y="3066997"/>
            <a:ext cx="7925577" cy="116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74666FB-F022-46D1-8366-CD432B5B73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5847" r="53715" b="-1"/>
          <a:stretch/>
        </p:blipFill>
        <p:spPr>
          <a:xfrm>
            <a:off x="2033874" y="4219742"/>
            <a:ext cx="5476444" cy="2575820"/>
          </a:xfrm>
          <a:prstGeom prst="rect">
            <a:avLst/>
          </a:prstGeom>
        </p:spPr>
      </p:pic>
      <p:pic>
        <p:nvPicPr>
          <p:cNvPr id="12" name="Graphic 11" descr="Coins">
            <a:extLst>
              <a:ext uri="{FF2B5EF4-FFF2-40B4-BE49-F238E27FC236}">
                <a16:creationId xmlns:a16="http://schemas.microsoft.com/office/drawing/2014/main" id="{749D4C0C-7A95-464D-B22F-DE5A391219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5073" y="3235813"/>
            <a:ext cx="1237152" cy="1237152"/>
          </a:xfrm>
          <a:prstGeom prst="rect">
            <a:avLst/>
          </a:prstGeom>
        </p:spPr>
      </p:pic>
      <p:sp>
        <p:nvSpPr>
          <p:cNvPr id="2" name="Rectangle 1">
            <a:extLst>
              <a:ext uri="{FF2B5EF4-FFF2-40B4-BE49-F238E27FC236}">
                <a16:creationId xmlns:a16="http://schemas.microsoft.com/office/drawing/2014/main" id="{E0368641-60FB-4B81-BC5A-95AB26A56DD2}"/>
              </a:ext>
            </a:extLst>
          </p:cNvPr>
          <p:cNvSpPr/>
          <p:nvPr/>
        </p:nvSpPr>
        <p:spPr>
          <a:xfrm>
            <a:off x="586609" y="1445871"/>
            <a:ext cx="1143262" cy="461665"/>
          </a:xfrm>
          <a:prstGeom prst="rect">
            <a:avLst/>
          </a:prstGeom>
        </p:spPr>
        <p:txBody>
          <a:bodyPr wrap="none">
            <a:spAutoFit/>
          </a:bodyPr>
          <a:lstStyle/>
          <a:p>
            <a:pPr>
              <a:defRPr sz="2400" b="1">
                <a:solidFill>
                  <a:srgbClr val="0033CC"/>
                </a:solidFill>
                <a:latin typeface="Trebuchet MS"/>
                <a:ea typeface="Trebuchet MS"/>
                <a:cs typeface="Trebuchet MS"/>
                <a:sym typeface="Trebuchet MS"/>
              </a:defRPr>
            </a:pPr>
            <a:r>
              <a:rPr lang="en-IN" dirty="0"/>
              <a:t>Scope:</a:t>
            </a:r>
          </a:p>
        </p:txBody>
      </p:sp>
    </p:spTree>
    <p:extLst>
      <p:ext uri="{BB962C8B-B14F-4D97-AF65-F5344CB8AC3E}">
        <p14:creationId xmlns:p14="http://schemas.microsoft.com/office/powerpoint/2010/main" val="4198987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19" name="Content Placeholder 2"/>
          <p:cNvSpPr txBox="1"/>
          <p:nvPr/>
        </p:nvSpPr>
        <p:spPr>
          <a:xfrm>
            <a:off x="1125415" y="1820333"/>
            <a:ext cx="8963465" cy="452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b="1">
                <a:solidFill>
                  <a:srgbClr val="0033CC"/>
                </a:solidFill>
                <a:latin typeface="Trebuchet MS"/>
                <a:ea typeface="Trebuchet MS"/>
                <a:cs typeface="Trebuchet MS"/>
                <a:sym typeface="Trebuchet MS"/>
              </a:defRPr>
            </a:pPr>
            <a:r>
              <a:rPr dirty="0"/>
              <a:t>Scope:</a:t>
            </a:r>
          </a:p>
          <a:p>
            <a:pPr marL="240631" indent="-240631">
              <a:buSzPct val="100000"/>
              <a:buChar char="•"/>
              <a:defRPr sz="2400">
                <a:solidFill>
                  <a:srgbClr val="0033CC"/>
                </a:solidFill>
                <a:latin typeface="Trebuchet MS"/>
                <a:ea typeface="Trebuchet MS"/>
                <a:cs typeface="Trebuchet MS"/>
                <a:sym typeface="Trebuchet MS"/>
              </a:defRPr>
            </a:pPr>
            <a:r>
              <a:rPr dirty="0"/>
              <a:t>Currently font generation is done where the designers must </a:t>
            </a:r>
            <a:r>
              <a:rPr b="1" u="sng" dirty="0"/>
              <a:t>manually draw</a:t>
            </a:r>
            <a:r>
              <a:rPr dirty="0"/>
              <a:t> and further </a:t>
            </a:r>
            <a:r>
              <a:rPr b="1" u="sng" dirty="0"/>
              <a:t>trace Glyphs</a:t>
            </a:r>
            <a:r>
              <a:rPr lang="en-US" dirty="0"/>
              <a:t> (ch</a:t>
            </a:r>
            <a:r>
              <a:rPr dirty="0"/>
              <a:t>aracters) using software tools such as </a:t>
            </a:r>
            <a:r>
              <a:rPr b="1" u="sng" dirty="0"/>
              <a:t>Font Developer</a:t>
            </a:r>
            <a:r>
              <a:rPr dirty="0"/>
              <a:t>.</a:t>
            </a:r>
          </a:p>
          <a:p>
            <a:pPr marL="240631" indent="-240631">
              <a:buSzPct val="100000"/>
              <a:buChar char="•"/>
              <a:defRPr sz="2400">
                <a:solidFill>
                  <a:srgbClr val="0033CC"/>
                </a:solidFill>
                <a:latin typeface="Trebuchet MS"/>
                <a:ea typeface="Trebuchet MS"/>
                <a:cs typeface="Trebuchet MS"/>
                <a:sym typeface="Trebuchet MS"/>
              </a:defRPr>
            </a:pPr>
            <a:r>
              <a:rPr dirty="0"/>
              <a:t>For each font, the time varies from a couple of hours to a couple of days.</a:t>
            </a:r>
          </a:p>
          <a:p>
            <a:pPr marL="240631" indent="-240631">
              <a:buSzPct val="100000"/>
              <a:buChar char="•"/>
              <a:defRPr sz="2400">
                <a:solidFill>
                  <a:srgbClr val="0033CC"/>
                </a:solidFill>
                <a:latin typeface="Trebuchet MS"/>
                <a:ea typeface="Trebuchet MS"/>
                <a:cs typeface="Trebuchet MS"/>
                <a:sym typeface="Trebuchet MS"/>
              </a:defRPr>
            </a:pPr>
            <a:r>
              <a:rPr dirty="0"/>
              <a:t>Our project aims to automate this process while simultaneously trying to incorporate style inspired from fonts available for other languages</a:t>
            </a:r>
            <a:r>
              <a:rPr lang="en-US" b="1" u="sng" dirty="0"/>
              <a:t>(Style transfer)</a:t>
            </a:r>
            <a:r>
              <a:rPr dirty="0"/>
              <a:t>.</a:t>
            </a:r>
          </a:p>
          <a:p>
            <a:pPr marL="240631" indent="-240631">
              <a:buSzPct val="100000"/>
              <a:buChar char="•"/>
              <a:defRPr sz="2400">
                <a:solidFill>
                  <a:srgbClr val="0033CC"/>
                </a:solidFill>
                <a:latin typeface="Trebuchet MS"/>
                <a:ea typeface="Trebuchet MS"/>
                <a:cs typeface="Trebuchet MS"/>
                <a:sym typeface="Trebuchet MS"/>
              </a:defRPr>
            </a:pPr>
            <a:r>
              <a:rPr dirty="0"/>
              <a:t>Hence makes the process </a:t>
            </a:r>
            <a:r>
              <a:rPr b="1" u="sng" dirty="0"/>
              <a:t>less time</a:t>
            </a:r>
            <a:r>
              <a:rPr lang="en-US" b="1" u="sng" dirty="0"/>
              <a:t>-</a:t>
            </a:r>
            <a:r>
              <a:rPr b="1" u="sng" dirty="0"/>
              <a:t>consuming</a:t>
            </a:r>
            <a:r>
              <a:rPr dirty="0"/>
              <a:t>, </a:t>
            </a:r>
            <a:r>
              <a:rPr b="1" u="sng" dirty="0"/>
              <a:t>more</a:t>
            </a:r>
            <a:r>
              <a:rPr dirty="0"/>
              <a:t> </a:t>
            </a:r>
            <a:r>
              <a:rPr b="1" u="sng" dirty="0"/>
              <a:t>efficient(using style consistency)</a:t>
            </a:r>
            <a:r>
              <a:rPr lang="en-US" dirty="0"/>
              <a:t> a</a:t>
            </a:r>
            <a:r>
              <a:rPr dirty="0"/>
              <a:t>nd provides a </a:t>
            </a:r>
            <a:r>
              <a:rPr b="1" u="sng" dirty="0"/>
              <a:t>varied set of options to choose from</a:t>
            </a:r>
            <a:r>
              <a:rPr lang="en-US" b="1" u="sng" dirty="0"/>
              <a:t> at a cheaper price</a:t>
            </a:r>
            <a:r>
              <a:rPr b="1" u="sng" dirty="0"/>
              <a:t>.</a:t>
            </a:r>
          </a:p>
        </p:txBody>
      </p:sp>
      <p:sp>
        <p:nvSpPr>
          <p:cNvPr id="120"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Abstract and Scope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28"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129" name="Rectangle 1"/>
          <p:cNvSpPr txBox="1"/>
          <p:nvPr/>
        </p:nvSpPr>
        <p:spPr>
          <a:xfrm>
            <a:off x="1499380" y="2094408"/>
            <a:ext cx="8830995" cy="3785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solidFill>
                  <a:srgbClr val="0000FF"/>
                </a:solidFill>
                <a:latin typeface="Trebuchet MS"/>
                <a:ea typeface="Trebuchet MS"/>
                <a:cs typeface="Trebuchet MS"/>
                <a:sym typeface="Trebuchet MS"/>
              </a:defRPr>
            </a:pPr>
            <a:r>
              <a:rPr dirty="0"/>
              <a:t>The fonts we have seen are measured based on three factors</a:t>
            </a:r>
            <a:r>
              <a:rPr lang="en-IN" dirty="0">
                <a:sym typeface="Wingdings" panose="05000000000000000000" pitchFamily="2" charset="2"/>
              </a:rPr>
              <a:t>:</a:t>
            </a:r>
            <a:endParaRPr lang="en-US" dirty="0">
              <a:highlight>
                <a:srgbClr val="FFFF00"/>
              </a:highlight>
              <a:latin typeface="Arial"/>
              <a:ea typeface="Arial"/>
              <a:cs typeface="Arial"/>
              <a:sym typeface="Arial"/>
            </a:endParaRPr>
          </a:p>
          <a:p>
            <a:pPr>
              <a:buSzPct val="100000"/>
              <a:buFont typeface="Arial"/>
              <a:buChar char="•"/>
              <a:defRPr sz="2400" b="1" i="1">
                <a:solidFill>
                  <a:srgbClr val="0000FF"/>
                </a:solidFill>
                <a:latin typeface="Trebuchet MS"/>
                <a:ea typeface="Trebuchet MS"/>
                <a:cs typeface="Trebuchet MS"/>
                <a:sym typeface="Trebuchet MS"/>
              </a:defRPr>
            </a:pPr>
            <a:endParaRPr lang="en-US" dirty="0"/>
          </a:p>
          <a:p>
            <a:pPr>
              <a:buSzPct val="100000"/>
              <a:buFont typeface="Arial"/>
              <a:buChar char="•"/>
              <a:defRPr sz="2400" b="1" i="1">
                <a:solidFill>
                  <a:srgbClr val="0000FF"/>
                </a:solidFill>
                <a:latin typeface="Trebuchet MS"/>
                <a:ea typeface="Trebuchet MS"/>
                <a:cs typeface="Trebuchet MS"/>
                <a:sym typeface="Trebuchet MS"/>
              </a:defRPr>
            </a:pPr>
            <a:r>
              <a:rPr lang="en-US" dirty="0"/>
              <a:t>Style consistency: </a:t>
            </a:r>
            <a:r>
              <a:rPr lang="en-US" b="0" i="0" dirty="0"/>
              <a:t>The fonts that have the same style over all characters.</a:t>
            </a:r>
            <a:br>
              <a:rPr lang="en-US" b="0" i="0" dirty="0"/>
            </a:br>
            <a:endParaRPr lang="en-US" b="0" i="0" dirty="0"/>
          </a:p>
          <a:p>
            <a:pPr>
              <a:buSzPct val="100000"/>
              <a:buFont typeface="Arial"/>
              <a:buChar char="•"/>
              <a:defRPr sz="2400" b="1" i="1">
                <a:solidFill>
                  <a:srgbClr val="0000FF"/>
                </a:solidFill>
                <a:latin typeface="Trebuchet MS"/>
                <a:ea typeface="Trebuchet MS"/>
                <a:cs typeface="Trebuchet MS"/>
                <a:sym typeface="Trebuchet MS"/>
              </a:defRPr>
            </a:pPr>
            <a:r>
              <a:rPr dirty="0"/>
              <a:t>Legibility: </a:t>
            </a:r>
            <a:r>
              <a:rPr b="0" i="0" dirty="0"/>
              <a:t>The generated fonts are legible compared to the other methods.</a:t>
            </a:r>
            <a:br>
              <a:rPr b="0" i="0" dirty="0"/>
            </a:br>
            <a:endParaRPr b="0" i="0" dirty="0"/>
          </a:p>
          <a:p>
            <a:pPr>
              <a:buSzPct val="100000"/>
              <a:buFont typeface="Arial"/>
              <a:buChar char="•"/>
              <a:defRPr sz="2400" b="1" i="1">
                <a:solidFill>
                  <a:srgbClr val="0000FF"/>
                </a:solidFill>
                <a:latin typeface="Trebuchet MS"/>
                <a:ea typeface="Trebuchet MS"/>
                <a:cs typeface="Trebuchet MS"/>
                <a:sym typeface="Trebuchet MS"/>
              </a:defRPr>
            </a:pPr>
            <a:r>
              <a:rPr dirty="0"/>
              <a:t>Diversity: </a:t>
            </a:r>
            <a:r>
              <a:rPr b="0" i="0" dirty="0"/>
              <a:t>The generated fonts have a diversity which is different from the training images.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23"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124" name="TextBox 2"/>
          <p:cNvSpPr txBox="1"/>
          <p:nvPr/>
        </p:nvSpPr>
        <p:spPr>
          <a:xfrm>
            <a:off x="1899364" y="3592007"/>
            <a:ext cx="8393272" cy="3046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sz="2400" b="1">
                <a:solidFill>
                  <a:srgbClr val="0000FF"/>
                </a:solidFill>
                <a:latin typeface="Trebuchet MS"/>
                <a:ea typeface="Trebuchet MS"/>
                <a:cs typeface="Trebuchet MS"/>
                <a:sym typeface="Trebuchet MS"/>
              </a:defRPr>
            </a:pPr>
            <a:endParaRPr lang="en-US" dirty="0"/>
          </a:p>
          <a:p>
            <a:pPr>
              <a:defRPr sz="2400" b="1">
                <a:solidFill>
                  <a:srgbClr val="0000FF"/>
                </a:solidFill>
                <a:latin typeface="Trebuchet MS"/>
                <a:ea typeface="Trebuchet MS"/>
                <a:cs typeface="Trebuchet MS"/>
                <a:sym typeface="Trebuchet MS"/>
              </a:defRPr>
            </a:pPr>
            <a:r>
              <a:rPr dirty="0"/>
              <a:t>Summary:</a:t>
            </a:r>
            <a:endParaRPr dirty="0">
              <a:latin typeface="Arial"/>
              <a:ea typeface="Arial"/>
              <a:cs typeface="Arial"/>
              <a:sym typeface="Arial"/>
            </a:endParaRPr>
          </a:p>
          <a:p>
            <a:pPr>
              <a:defRPr sz="2400">
                <a:solidFill>
                  <a:srgbClr val="0000FF"/>
                </a:solidFill>
                <a:latin typeface="Trebuchet MS"/>
                <a:ea typeface="Trebuchet MS"/>
                <a:cs typeface="Trebuchet MS"/>
                <a:sym typeface="Trebuchet MS"/>
              </a:defRPr>
            </a:pPr>
            <a:r>
              <a:rPr dirty="0"/>
              <a:t>This paper planned to generate new fonts for English using simple neural networks. The neural network was trained on a dataset of 56,443 different fonts. This paper didn't generate very unique fonts, however it was one of the first papers </a:t>
            </a:r>
            <a:r>
              <a:rPr sz="2400" dirty="0">
                <a:solidFill>
                  <a:srgbClr val="0000FF"/>
                </a:solidFill>
                <a:latin typeface="Trebuchet MS"/>
              </a:rPr>
              <a:t>to attempt this and was used as benchmark for other similar work.</a:t>
            </a:r>
          </a:p>
        </p:txBody>
      </p:sp>
      <p:sp>
        <p:nvSpPr>
          <p:cNvPr id="125" name="Rectangle 3"/>
          <p:cNvSpPr txBox="1"/>
          <p:nvPr/>
        </p:nvSpPr>
        <p:spPr>
          <a:xfrm>
            <a:off x="1663987" y="1853154"/>
            <a:ext cx="8864026" cy="1877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336699">
              <a:defRPr sz="2400" b="1">
                <a:latin typeface="Trebuchet MS"/>
                <a:ea typeface="Trebuchet MS"/>
                <a:cs typeface="Trebuchet MS"/>
                <a:sym typeface="Trebuchet MS"/>
              </a:defRPr>
            </a:pPr>
            <a:r>
              <a:rPr dirty="0"/>
              <a:t>Research paper</a:t>
            </a:r>
            <a:endParaRPr dirty="0">
              <a:latin typeface="Arial"/>
              <a:ea typeface="Arial"/>
              <a:cs typeface="Arial"/>
              <a:sym typeface="Arial"/>
            </a:endParaRPr>
          </a:p>
          <a:p>
            <a:pPr indent="323999">
              <a:defRPr sz="2300">
                <a:latin typeface="Trebuchet MS"/>
                <a:ea typeface="Trebuchet MS"/>
                <a:cs typeface="Trebuchet MS"/>
                <a:sym typeface="Trebuchet MS"/>
              </a:defRPr>
            </a:pPr>
            <a:r>
              <a:rPr dirty="0"/>
              <a:t>[1] 	Eric </a:t>
            </a:r>
            <a:r>
              <a:rPr dirty="0" err="1"/>
              <a:t>Bernhardsson</a:t>
            </a:r>
            <a:r>
              <a:rPr dirty="0"/>
              <a:t>, “Deep-fonts”, Jan. 21,2016. </a:t>
            </a:r>
            <a:br>
              <a:rPr dirty="0"/>
            </a:br>
            <a:r>
              <a:rPr lang="en-US" dirty="0"/>
              <a:t>	</a:t>
            </a:r>
            <a:r>
              <a:rPr sz="2300" dirty="0">
                <a:latin typeface="Trebuchet MS"/>
              </a:rPr>
              <a:t>Available:</a:t>
            </a:r>
            <a:r>
              <a:rPr sz="2300" dirty="0">
                <a:latin typeface="Trebuchet MS"/>
                <a:sym typeface="Arial"/>
              </a:rPr>
              <a:t> </a:t>
            </a:r>
            <a:r>
              <a:rPr sz="2300" u="sng" dirty="0">
                <a:solidFill>
                  <a:srgbClr val="0000FF"/>
                </a:solidFill>
                <a:latin typeface="Trebuchet MS"/>
                <a:hlinkClick r:id="rId2">
                  <a:extLst>
                    <a:ext uri="{A12FA001-AC4F-418D-AE19-62706E023703}">
                      <ahyp:hlinkClr xmlns:ahyp="http://schemas.microsoft.com/office/drawing/2018/hyperlinkcolor" val="tx"/>
                    </a:ext>
                  </a:extLst>
                </a:hlinkClick>
              </a:rPr>
              <a:t>https://erikbern.com/2016/01/21/analyzing</a:t>
            </a:r>
            <a:r>
              <a:rPr lang="en-IN" sz="2300" u="sng" dirty="0">
                <a:solidFill>
                  <a:srgbClr val="0000FF"/>
                </a:solidFill>
                <a:latin typeface="Trebuchet MS"/>
                <a:hlinkClick r:id="rId2">
                  <a:extLst>
                    <a:ext uri="{A12FA001-AC4F-418D-AE19-62706E023703}">
                      <ahyp:hlinkClr xmlns:ahyp="http://schemas.microsoft.com/office/drawing/2018/hyperlinkcolor" val="tx"/>
                    </a:ext>
                  </a:extLst>
                </a:hlinkClick>
              </a:rPr>
              <a:t>-</a:t>
            </a:r>
            <a:r>
              <a:rPr lang="en-IN" sz="2300" dirty="0">
                <a:latin typeface="Trebuchet MS"/>
              </a:rPr>
              <a:t>	</a:t>
            </a:r>
            <a:r>
              <a:rPr sz="2300" u="sng" dirty="0">
                <a:solidFill>
                  <a:srgbClr val="0000FF"/>
                </a:solidFill>
                <a:latin typeface="Trebuchet MS"/>
                <a:hlinkClick r:id="rId3">
                  <a:extLst>
                    <a:ext uri="{A12FA001-AC4F-418D-AE19-62706E023703}">
                      <ahyp:hlinkClr xmlns:ahyp="http://schemas.microsoft.com/office/drawing/2018/hyperlinkcolor" val="tx"/>
                    </a:ext>
                  </a:extLst>
                </a:hlinkClick>
              </a:rPr>
              <a:t>50k-fonts-</a:t>
            </a:r>
            <a:r>
              <a:rPr sz="2300" u="sng" dirty="0">
                <a:solidFill>
                  <a:srgbClr val="0000FF"/>
                </a:solidFill>
                <a:latin typeface="Trebuchet MS"/>
              </a:rPr>
              <a:t>using-deep-neuralnetworks.html </a:t>
            </a:r>
            <a:r>
              <a:rPr sz="2300" dirty="0">
                <a:latin typeface="Trebuchet MS"/>
              </a:rPr>
              <a:t>[Accessed Oct. </a:t>
            </a:r>
            <a:r>
              <a:rPr lang="en-US" sz="2300" dirty="0">
                <a:latin typeface="Trebuchet MS"/>
              </a:rPr>
              <a:t>	</a:t>
            </a:r>
            <a:r>
              <a:rPr sz="2300" dirty="0">
                <a:latin typeface="Trebuchet MS"/>
              </a:rPr>
              <a:t>04, 2020]</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4"/>
          <p:cNvSpPr/>
          <p:nvPr/>
        </p:nvSpPr>
        <p:spPr>
          <a:xfrm>
            <a:off x="3048000" y="1581155"/>
            <a:ext cx="7620000" cy="36514"/>
          </a:xfrm>
          <a:prstGeom prst="rect">
            <a:avLst/>
          </a:prstGeom>
          <a:solidFill>
            <a:srgbClr val="33CCCC"/>
          </a:solidFill>
          <a:ln w="12700">
            <a:miter lim="400000"/>
          </a:ln>
        </p:spPr>
        <p:txBody>
          <a:bodyPr lIns="45719" rIns="45719" anchor="ctr"/>
          <a:lstStyle/>
          <a:p>
            <a:pPr>
              <a:defRPr>
                <a:latin typeface="Arial"/>
                <a:ea typeface="Arial"/>
                <a:cs typeface="Arial"/>
                <a:sym typeface="Arial"/>
              </a:defRPr>
            </a:pPr>
            <a:endParaRPr/>
          </a:p>
        </p:txBody>
      </p:sp>
      <p:sp>
        <p:nvSpPr>
          <p:cNvPr id="132" name="Text Box 34"/>
          <p:cNvSpPr txBox="1"/>
          <p:nvPr/>
        </p:nvSpPr>
        <p:spPr>
          <a:xfrm>
            <a:off x="4236720" y="1143002"/>
            <a:ext cx="6385560"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890" indent="-342890" algn="r">
              <a:defRPr sz="2400">
                <a:solidFill>
                  <a:srgbClr val="FF0000"/>
                </a:solidFill>
                <a:latin typeface="Trebuchet MS"/>
                <a:ea typeface="Trebuchet MS"/>
                <a:cs typeface="Trebuchet MS"/>
                <a:sym typeface="Trebuchet MS"/>
              </a:defRPr>
            </a:lvl1pPr>
          </a:lstStyle>
          <a:p>
            <a:r>
              <a:t>Literature Survey</a:t>
            </a:r>
          </a:p>
        </p:txBody>
      </p:sp>
      <p:sp>
        <p:nvSpPr>
          <p:cNvPr id="133" name="TextBox 1"/>
          <p:cNvSpPr txBox="1"/>
          <p:nvPr/>
        </p:nvSpPr>
        <p:spPr>
          <a:xfrm>
            <a:off x="1784252" y="1783081"/>
            <a:ext cx="8623496" cy="3291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sz="2400" b="1">
                <a:solidFill>
                  <a:srgbClr val="0000FF"/>
                </a:solidFill>
                <a:latin typeface="Trebuchet MS"/>
                <a:ea typeface="Trebuchet MS"/>
                <a:cs typeface="Trebuchet MS"/>
                <a:sym typeface="Trebuchet MS"/>
              </a:defRPr>
            </a:pPr>
            <a:r>
              <a:t>Strengths:</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Enough data is present. Hence, slight modifications lead to the generation of significantly large number of fonts with high </a:t>
            </a:r>
            <a:r>
              <a:rPr i="1"/>
              <a:t>legibility</a:t>
            </a:r>
            <a:r>
              <a:t>. </a:t>
            </a:r>
            <a:endParaRPr>
              <a:latin typeface="Arial"/>
              <a:ea typeface="Arial"/>
              <a:cs typeface="Arial"/>
              <a:sym typeface="Arial"/>
            </a:endParaRPr>
          </a:p>
          <a:p>
            <a:pPr marL="457200" indent="-457200">
              <a:buSzPct val="100000"/>
              <a:buAutoNum type="arabicPeriod"/>
              <a:defRPr sz="2400" i="1">
                <a:solidFill>
                  <a:srgbClr val="0000FF"/>
                </a:solidFill>
                <a:latin typeface="Trebuchet MS"/>
                <a:ea typeface="Trebuchet MS"/>
                <a:cs typeface="Trebuchet MS"/>
                <a:sym typeface="Trebuchet MS"/>
              </a:defRPr>
            </a:pPr>
            <a:r>
              <a:t>Style consistency </a:t>
            </a:r>
            <a:r>
              <a:rPr i="0"/>
              <a:t>is reasonable.</a:t>
            </a:r>
            <a:endParaRPr>
              <a:latin typeface="Arial"/>
              <a:ea typeface="Arial"/>
              <a:cs typeface="Arial"/>
              <a:sym typeface="Arial"/>
            </a:endParaRPr>
          </a:p>
          <a:p>
            <a:pPr>
              <a:buSzPct val="100000"/>
              <a:buAutoNum type="arabicPeriod" startAt="2"/>
              <a:defRPr sz="2400">
                <a:solidFill>
                  <a:srgbClr val="0000FF"/>
                </a:solidFill>
                <a:latin typeface="Trebuchet MS"/>
                <a:ea typeface="Trebuchet MS"/>
                <a:cs typeface="Trebuchet MS"/>
                <a:sym typeface="Trebuchet MS"/>
              </a:defRPr>
            </a:pPr>
            <a:endParaRPr>
              <a:latin typeface="Arial"/>
              <a:ea typeface="Arial"/>
              <a:cs typeface="Arial"/>
              <a:sym typeface="Arial"/>
            </a:endParaRPr>
          </a:p>
          <a:p>
            <a:pPr>
              <a:defRPr sz="2400" b="1">
                <a:solidFill>
                  <a:srgbClr val="0000FF"/>
                </a:solidFill>
                <a:latin typeface="Trebuchet MS"/>
                <a:ea typeface="Trebuchet MS"/>
                <a:cs typeface="Trebuchet MS"/>
                <a:sym typeface="Trebuchet MS"/>
              </a:defRPr>
            </a:pPr>
            <a:r>
              <a:t>Weaknesses:</a:t>
            </a:r>
            <a:endParaRPr>
              <a:latin typeface="Arial"/>
              <a:ea typeface="Arial"/>
              <a:cs typeface="Arial"/>
              <a:sym typeface="Arial"/>
            </a:endParaRPr>
          </a:p>
          <a:p>
            <a:pPr marL="457200" indent="-457200">
              <a:buSzPct val="100000"/>
              <a:buAutoNum type="arabicPeriod"/>
              <a:defRPr sz="2400">
                <a:solidFill>
                  <a:srgbClr val="0000FF"/>
                </a:solidFill>
                <a:latin typeface="Trebuchet MS"/>
                <a:ea typeface="Trebuchet MS"/>
                <a:cs typeface="Trebuchet MS"/>
                <a:sym typeface="Trebuchet MS"/>
              </a:defRPr>
            </a:pPr>
            <a:r>
              <a:t>There is an extremely high data dependency.</a:t>
            </a:r>
            <a:endParaRPr>
              <a:latin typeface="Arial"/>
              <a:ea typeface="Arial"/>
              <a:cs typeface="Arial"/>
              <a:sym typeface="Arial"/>
            </a:endParaRPr>
          </a:p>
          <a:p>
            <a:pPr marL="457200" indent="-457200">
              <a:buSzPct val="100000"/>
              <a:buAutoNum type="arabicPeriod"/>
              <a:defRPr sz="2400" i="1">
                <a:solidFill>
                  <a:srgbClr val="0000FF"/>
                </a:solidFill>
                <a:latin typeface="Trebuchet MS"/>
                <a:ea typeface="Trebuchet MS"/>
                <a:cs typeface="Trebuchet MS"/>
                <a:sym typeface="Trebuchet MS"/>
              </a:defRPr>
            </a:pPr>
            <a:r>
              <a:t>Diversity</a:t>
            </a:r>
            <a:r>
              <a:rPr i="0"/>
              <a:t> is quite low. </a:t>
            </a:r>
          </a:p>
        </p:txBody>
      </p:sp>
    </p:spTree>
  </p:cSld>
  <p:clrMapOvr>
    <a:masterClrMapping/>
  </p:clrMapOvr>
  <p:transition spd="med"/>
</p:sld>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432</TotalTime>
  <Words>2321</Words>
  <Application>Microsoft Office PowerPoint</Application>
  <PresentationFormat>Widescreen</PresentationFormat>
  <Paragraphs>224</Paragraphs>
  <Slides>37</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Cambria</vt:lpstr>
      <vt:lpstr>Helvetica Neue</vt:lpstr>
      <vt:lpstr>Trebuchet MS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RR CS 7D JEEVANA R HEGDE</cp:lastModifiedBy>
  <cp:revision>654</cp:revision>
  <dcterms:modified xsi:type="dcterms:W3CDTF">2020-12-08T05:46:06Z</dcterms:modified>
</cp:coreProperties>
</file>